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4"/>
  </p:notesMasterIdLst>
  <p:sldIdLst>
    <p:sldId id="256" r:id="rId4"/>
    <p:sldId id="257" r:id="rId5"/>
    <p:sldId id="272" r:id="rId6"/>
    <p:sldId id="273" r:id="rId7"/>
    <p:sldId id="258" r:id="rId8"/>
    <p:sldId id="263" r:id="rId9"/>
    <p:sldId id="271" r:id="rId10"/>
    <p:sldId id="261" r:id="rId11"/>
    <p:sldId id="262" r:id="rId12"/>
    <p:sldId id="270" r:id="rId13"/>
    <p:sldId id="283" r:id="rId14"/>
    <p:sldId id="285" r:id="rId15"/>
    <p:sldId id="274" r:id="rId16"/>
    <p:sldId id="275" r:id="rId17"/>
    <p:sldId id="276" r:id="rId18"/>
    <p:sldId id="277" r:id="rId19"/>
    <p:sldId id="284" r:id="rId20"/>
    <p:sldId id="280" r:id="rId21"/>
    <p:sldId id="269" r:id="rId22"/>
    <p:sldId id="282" r:id="rId23"/>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88" autoAdjust="0"/>
    <p:restoredTop sz="68324" autoAdjust="0"/>
  </p:normalViewPr>
  <p:slideViewPr>
    <p:cSldViewPr>
      <p:cViewPr>
        <p:scale>
          <a:sx n="100" d="100"/>
          <a:sy n="100" d="100"/>
        </p:scale>
        <p:origin x="-384" y="686"/>
      </p:cViewPr>
      <p:guideLst>
        <p:guide orient="horz" pos="2160"/>
        <p:guide pos="2880"/>
      </p:guideLst>
    </p:cSldViewPr>
  </p:slideViewPr>
  <p:outlineViewPr>
    <p:cViewPr>
      <p:scale>
        <a:sx n="33" d="100"/>
        <a:sy n="33" d="100"/>
      </p:scale>
      <p:origin x="0" y="-807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5" d="100"/>
          <a:sy n="55" d="100"/>
        </p:scale>
        <p:origin x="288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FA4818-E520-476B-B73B-1B54F62A2B21}" type="datetimeFigureOut">
              <a:rPr lang="it-IT" smtClean="0"/>
              <a:t>21/03/2019</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1955EC8-B7B9-4583-AB88-B137807CFD94}" type="slidenum">
              <a:rPr lang="it-IT" smtClean="0"/>
              <a:t>‹N›</a:t>
            </a:fld>
            <a:endParaRPr lang="it-IT"/>
          </a:p>
        </p:txBody>
      </p:sp>
    </p:spTree>
    <p:extLst>
      <p:ext uri="{BB962C8B-B14F-4D97-AF65-F5344CB8AC3E}">
        <p14:creationId xmlns:p14="http://schemas.microsoft.com/office/powerpoint/2010/main" val="36851681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31955EC8-B7B9-4583-AB88-B137807CFD94}" type="slidenum">
              <a:rPr lang="it-IT" smtClean="0"/>
              <a:t>1</a:t>
            </a:fld>
            <a:endParaRPr lang="it-IT"/>
          </a:p>
        </p:txBody>
      </p:sp>
    </p:spTree>
    <p:extLst>
      <p:ext uri="{BB962C8B-B14F-4D97-AF65-F5344CB8AC3E}">
        <p14:creationId xmlns:p14="http://schemas.microsoft.com/office/powerpoint/2010/main" val="2595417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31955EC8-B7B9-4583-AB88-B137807CFD94}" type="slidenum">
              <a:rPr lang="it-IT" smtClean="0"/>
              <a:t>2</a:t>
            </a:fld>
            <a:endParaRPr lang="it-IT"/>
          </a:p>
        </p:txBody>
      </p:sp>
    </p:spTree>
    <p:extLst>
      <p:ext uri="{BB962C8B-B14F-4D97-AF65-F5344CB8AC3E}">
        <p14:creationId xmlns:p14="http://schemas.microsoft.com/office/powerpoint/2010/main" val="2878298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31955EC8-B7B9-4583-AB88-B137807CFD94}" type="slidenum">
              <a:rPr lang="it-IT" smtClean="0"/>
              <a:t>7</a:t>
            </a:fld>
            <a:endParaRPr lang="it-IT"/>
          </a:p>
        </p:txBody>
      </p:sp>
    </p:spTree>
    <p:extLst>
      <p:ext uri="{BB962C8B-B14F-4D97-AF65-F5344CB8AC3E}">
        <p14:creationId xmlns:p14="http://schemas.microsoft.com/office/powerpoint/2010/main" val="334435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31955EC8-B7B9-4583-AB88-B137807CFD94}" type="slidenum">
              <a:rPr lang="it-IT" smtClean="0"/>
              <a:t>8</a:t>
            </a:fld>
            <a:endParaRPr lang="it-IT"/>
          </a:p>
        </p:txBody>
      </p:sp>
    </p:spTree>
    <p:extLst>
      <p:ext uri="{BB962C8B-B14F-4D97-AF65-F5344CB8AC3E}">
        <p14:creationId xmlns:p14="http://schemas.microsoft.com/office/powerpoint/2010/main" val="3876385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7"/>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56C61E2F-2546-412A-ADBC-B71DAD1205A1}" type="datetime1">
              <a:rPr lang="it-IT" smtClean="0"/>
              <a:t>21/03/2019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F368D7F-6B7F-4CCE-AD35-63B4E97AAA3D}" type="slidenum">
              <a:rPr lang="it-IT" smtClean="0"/>
              <a:t>‹N›</a:t>
            </a:fld>
            <a:endParaRPr lang="it-IT"/>
          </a:p>
        </p:txBody>
      </p:sp>
    </p:spTree>
    <p:extLst>
      <p:ext uri="{BB962C8B-B14F-4D97-AF65-F5344CB8AC3E}">
        <p14:creationId xmlns:p14="http://schemas.microsoft.com/office/powerpoint/2010/main" val="898384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A85EC99F-D730-4A9C-8A17-EC02537221CD}" type="datetime1">
              <a:rPr lang="it-IT" smtClean="0"/>
              <a:t>21/03/2019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F368D7F-6B7F-4CCE-AD35-63B4E97AAA3D}" type="slidenum">
              <a:rPr lang="it-IT" smtClean="0"/>
              <a:t>‹N›</a:t>
            </a:fld>
            <a:endParaRPr lang="it-IT"/>
          </a:p>
        </p:txBody>
      </p:sp>
    </p:spTree>
    <p:extLst>
      <p:ext uri="{BB962C8B-B14F-4D97-AF65-F5344CB8AC3E}">
        <p14:creationId xmlns:p14="http://schemas.microsoft.com/office/powerpoint/2010/main" val="1694037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40"/>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40"/>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483F81EB-27C9-4BEB-A06C-4F5CFEF1E021}" type="datetime1">
              <a:rPr lang="it-IT" smtClean="0"/>
              <a:t>21/03/2019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F368D7F-6B7F-4CCE-AD35-63B4E97AAA3D}" type="slidenum">
              <a:rPr lang="it-IT" smtClean="0"/>
              <a:t>‹N›</a:t>
            </a:fld>
            <a:endParaRPr lang="it-IT"/>
          </a:p>
        </p:txBody>
      </p:sp>
    </p:spTree>
    <p:extLst>
      <p:ext uri="{BB962C8B-B14F-4D97-AF65-F5344CB8AC3E}">
        <p14:creationId xmlns:p14="http://schemas.microsoft.com/office/powerpoint/2010/main" val="5059603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D0B5E620-E1B9-4938-A9BD-79D56F09A9EB}" type="datetimeFigureOut">
              <a:rPr lang="it-IT" smtClean="0">
                <a:solidFill>
                  <a:prstClr val="black">
                    <a:tint val="75000"/>
                  </a:prstClr>
                </a:solidFill>
              </a:rPr>
              <a:pPr/>
              <a:t>21/03/2019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C63CBD87-F0FD-4B28-9C38-7D0FD4B470B7}"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2344071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0B5E620-E1B9-4938-A9BD-79D56F09A9EB}" type="datetimeFigureOut">
              <a:rPr lang="it-IT" smtClean="0">
                <a:solidFill>
                  <a:prstClr val="black">
                    <a:tint val="75000"/>
                  </a:prstClr>
                </a:solidFill>
              </a:rPr>
              <a:pPr/>
              <a:t>21/03/2019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C63CBD87-F0FD-4B28-9C38-7D0FD4B470B7}"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3932819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9"/>
            <a:ext cx="78867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D0B5E620-E1B9-4938-A9BD-79D56F09A9EB}" type="datetimeFigureOut">
              <a:rPr lang="it-IT" smtClean="0">
                <a:solidFill>
                  <a:prstClr val="black">
                    <a:tint val="75000"/>
                  </a:prstClr>
                </a:solidFill>
              </a:rPr>
              <a:pPr/>
              <a:t>21/03/2019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C63CBD87-F0FD-4B28-9C38-7D0FD4B470B7}"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6796835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28650" y="1825625"/>
            <a:ext cx="38862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29150" y="1825625"/>
            <a:ext cx="38862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D0B5E620-E1B9-4938-A9BD-79D56F09A9EB}" type="datetimeFigureOut">
              <a:rPr lang="it-IT" smtClean="0">
                <a:solidFill>
                  <a:prstClr val="black">
                    <a:tint val="75000"/>
                  </a:prstClr>
                </a:solidFill>
              </a:rPr>
              <a:pPr/>
              <a:t>21/03/2019</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C63CBD87-F0FD-4B28-9C38-7D0FD4B470B7}"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2941275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29841" y="365126"/>
            <a:ext cx="78867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629842" y="2505075"/>
            <a:ext cx="3868340"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29150" y="2505075"/>
            <a:ext cx="3887391"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D0B5E620-E1B9-4938-A9BD-79D56F09A9EB}" type="datetimeFigureOut">
              <a:rPr lang="it-IT" smtClean="0">
                <a:solidFill>
                  <a:prstClr val="black">
                    <a:tint val="75000"/>
                  </a:prstClr>
                </a:solidFill>
              </a:rPr>
              <a:pPr/>
              <a:t>21/03/2019</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C63CBD87-F0FD-4B28-9C38-7D0FD4B470B7}"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7346397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D0B5E620-E1B9-4938-A9BD-79D56F09A9EB}" type="datetimeFigureOut">
              <a:rPr lang="it-IT" smtClean="0">
                <a:solidFill>
                  <a:prstClr val="black">
                    <a:tint val="75000"/>
                  </a:prstClr>
                </a:solidFill>
              </a:rPr>
              <a:pPr/>
              <a:t>21/03/2019</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C63CBD87-F0FD-4B28-9C38-7D0FD4B470B7}"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7913345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D0B5E620-E1B9-4938-A9BD-79D56F09A9EB}" type="datetimeFigureOut">
              <a:rPr lang="it-IT" smtClean="0">
                <a:solidFill>
                  <a:prstClr val="black">
                    <a:tint val="75000"/>
                  </a:prstClr>
                </a:solidFill>
              </a:rPr>
              <a:pPr/>
              <a:t>21/03/2019</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C63CBD87-F0FD-4B28-9C38-7D0FD4B470B7}"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7653964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29841" y="457200"/>
            <a:ext cx="2949178"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D0B5E620-E1B9-4938-A9BD-79D56F09A9EB}" type="datetimeFigureOut">
              <a:rPr lang="it-IT" smtClean="0">
                <a:solidFill>
                  <a:prstClr val="black">
                    <a:tint val="75000"/>
                  </a:prstClr>
                </a:solidFill>
              </a:rPr>
              <a:pPr/>
              <a:t>21/03/2019</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C63CBD87-F0FD-4B28-9C38-7D0FD4B470B7}"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893217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2C652098-9101-43F0-9628-8BA038147860}" type="datetime1">
              <a:rPr lang="it-IT" smtClean="0"/>
              <a:t>21/03/2019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F368D7F-6B7F-4CCE-AD35-63B4E97AAA3D}" type="slidenum">
              <a:rPr lang="it-IT" smtClean="0"/>
              <a:t>‹N›</a:t>
            </a:fld>
            <a:endParaRPr lang="it-IT"/>
          </a:p>
        </p:txBody>
      </p:sp>
    </p:spTree>
    <p:extLst>
      <p:ext uri="{BB962C8B-B14F-4D97-AF65-F5344CB8AC3E}">
        <p14:creationId xmlns:p14="http://schemas.microsoft.com/office/powerpoint/2010/main" val="4425753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29841" y="457200"/>
            <a:ext cx="2949178"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D0B5E620-E1B9-4938-A9BD-79D56F09A9EB}" type="datetimeFigureOut">
              <a:rPr lang="it-IT" smtClean="0">
                <a:solidFill>
                  <a:prstClr val="black">
                    <a:tint val="75000"/>
                  </a:prstClr>
                </a:solidFill>
              </a:rPr>
              <a:pPr/>
              <a:t>21/03/2019</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C63CBD87-F0FD-4B28-9C38-7D0FD4B470B7}"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2308231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0B5E620-E1B9-4938-A9BD-79D56F09A9EB}" type="datetimeFigureOut">
              <a:rPr lang="it-IT" smtClean="0">
                <a:solidFill>
                  <a:prstClr val="black">
                    <a:tint val="75000"/>
                  </a:prstClr>
                </a:solidFill>
              </a:rPr>
              <a:pPr/>
              <a:t>21/03/2019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C63CBD87-F0FD-4B28-9C38-7D0FD4B470B7}"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922066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43675" y="365125"/>
            <a:ext cx="1971675" cy="5811838"/>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28650" y="365125"/>
            <a:ext cx="5800725" cy="5811838"/>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0B5E620-E1B9-4938-A9BD-79D56F09A9EB}" type="datetimeFigureOut">
              <a:rPr lang="it-IT" smtClean="0">
                <a:solidFill>
                  <a:prstClr val="black">
                    <a:tint val="75000"/>
                  </a:prstClr>
                </a:solidFill>
              </a:rPr>
              <a:pPr/>
              <a:t>21/03/2019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C63CBD87-F0FD-4B28-9C38-7D0FD4B470B7}"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0652241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4" name="Rectangle 6">
            <a:extLst>
              <a:ext uri="{FF2B5EF4-FFF2-40B4-BE49-F238E27FC236}"/>
            </a:extLst>
          </p:cNvPr>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a:extLst>
              <a:ext uri="{FF2B5EF4-FFF2-40B4-BE49-F238E27FC236}"/>
            </a:extLst>
          </p:cNvPr>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a:extLst>
              <a:ext uri="{FF2B5EF4-FFF2-40B4-BE49-F238E27FC236}"/>
            </a:extLst>
          </p:cNvPr>
          <p:cNvCxnSpPr/>
          <p:nvPr/>
        </p:nvCxnSpPr>
        <p:spPr>
          <a:xfrm>
            <a:off x="906463" y="4343400"/>
            <a:ext cx="740568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822960" y="758952"/>
            <a:ext cx="7543800" cy="3566160"/>
          </a:xfrm>
        </p:spPr>
        <p:txBody>
          <a:bodyPr/>
          <a:lstStyle>
            <a:lvl1pPr algn="l">
              <a:lnSpc>
                <a:spcPct val="85000"/>
              </a:lnSpc>
              <a:defRPr sz="6000" spc="-38" baseline="0">
                <a:solidFill>
                  <a:schemeClr val="tx1">
                    <a:lumMod val="85000"/>
                    <a:lumOff val="15000"/>
                  </a:schemeClr>
                </a:solidFill>
              </a:defRPr>
            </a:lvl1pPr>
          </a:lstStyle>
          <a:p>
            <a:r>
              <a:rPr lang="it-IT"/>
              <a:t>Fare clic per modificare stile</a:t>
            </a:r>
            <a:endParaRPr lang="en-US" dirty="0"/>
          </a:p>
        </p:txBody>
      </p:sp>
      <p:sp>
        <p:nvSpPr>
          <p:cNvPr id="3" name="Subtitle 2"/>
          <p:cNvSpPr>
            <a:spLocks noGrp="1"/>
          </p:cNvSpPr>
          <p:nvPr>
            <p:ph type="subTitle" idx="1"/>
          </p:nvPr>
        </p:nvSpPr>
        <p:spPr>
          <a:xfrm>
            <a:off x="825038" y="4455620"/>
            <a:ext cx="7543800" cy="1143000"/>
          </a:xfrm>
        </p:spPr>
        <p:txBody>
          <a:bodyPr lIns="91440" rIns="91440"/>
          <a:lstStyle>
            <a:lvl1pPr marL="0" indent="0" algn="l">
              <a:buNone/>
              <a:defRPr sz="1800" cap="all"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it-IT"/>
              <a:t>Fare clic per modificare lo stile del sottotitolo dello schema</a:t>
            </a:r>
            <a:endParaRPr lang="en-US" dirty="0"/>
          </a:p>
        </p:txBody>
      </p:sp>
      <p:sp>
        <p:nvSpPr>
          <p:cNvPr id="7" name="Date Placeholder 3">
            <a:extLst>
              <a:ext uri="{FF2B5EF4-FFF2-40B4-BE49-F238E27FC236}"/>
            </a:extLst>
          </p:cNvPr>
          <p:cNvSpPr>
            <a:spLocks noGrp="1"/>
          </p:cNvSpPr>
          <p:nvPr>
            <p:ph type="dt" sz="half" idx="10"/>
          </p:nvPr>
        </p:nvSpPr>
        <p:spPr/>
        <p:txBody>
          <a:bodyPr/>
          <a:lstStyle>
            <a:lvl1pPr>
              <a:defRPr/>
            </a:lvl1pPr>
          </a:lstStyle>
          <a:p>
            <a:pPr>
              <a:defRPr/>
            </a:pPr>
            <a:fld id="{740F9276-1A99-4F23-BFB2-B94C890A435D}" type="datetime1">
              <a:rPr lang="it-IT"/>
              <a:pPr>
                <a:defRPr/>
              </a:pPr>
              <a:t>21/03/2019</a:t>
            </a:fld>
            <a:endParaRPr lang="it-IT" dirty="0"/>
          </a:p>
        </p:txBody>
      </p:sp>
      <p:sp>
        <p:nvSpPr>
          <p:cNvPr id="8" name="Footer Placeholder 4">
            <a:extLst>
              <a:ext uri="{FF2B5EF4-FFF2-40B4-BE49-F238E27FC236}"/>
            </a:extLst>
          </p:cNvPr>
          <p:cNvSpPr>
            <a:spLocks noGrp="1"/>
          </p:cNvSpPr>
          <p:nvPr>
            <p:ph type="ftr" sz="quarter" idx="11"/>
          </p:nvPr>
        </p:nvSpPr>
        <p:spPr/>
        <p:txBody>
          <a:bodyPr/>
          <a:lstStyle>
            <a:lvl1pPr>
              <a:defRPr/>
            </a:lvl1pPr>
          </a:lstStyle>
          <a:p>
            <a:pPr>
              <a:defRPr/>
            </a:pPr>
            <a:r>
              <a:rPr lang="it-IT"/>
              <a:t>PROCURA DELLA REPUBBLICA PRESSO IL TRIBUNALE DI TIVOLI</a:t>
            </a:r>
          </a:p>
        </p:txBody>
      </p:sp>
      <p:sp>
        <p:nvSpPr>
          <p:cNvPr id="9" name="Slide Number Placeholder 5">
            <a:extLst>
              <a:ext uri="{FF2B5EF4-FFF2-40B4-BE49-F238E27FC236}"/>
            </a:extLst>
          </p:cNvPr>
          <p:cNvSpPr>
            <a:spLocks noGrp="1"/>
          </p:cNvSpPr>
          <p:nvPr>
            <p:ph type="sldNum" sz="quarter" idx="12"/>
          </p:nvPr>
        </p:nvSpPr>
        <p:spPr/>
        <p:txBody>
          <a:bodyPr/>
          <a:lstStyle>
            <a:lvl1pPr>
              <a:defRPr/>
            </a:lvl1pPr>
          </a:lstStyle>
          <a:p>
            <a:pPr>
              <a:defRPr/>
            </a:pPr>
            <a:fld id="{E956BAFF-458D-436C-A4BE-FDED47646734}" type="slidenum">
              <a:rPr lang="it-IT"/>
              <a:pPr>
                <a:defRPr/>
              </a:pPr>
              <a:t>‹N›</a:t>
            </a:fld>
            <a:endParaRPr lang="it-IT"/>
          </a:p>
        </p:txBody>
      </p:sp>
    </p:spTree>
    <p:extLst>
      <p:ext uri="{BB962C8B-B14F-4D97-AF65-F5344CB8AC3E}">
        <p14:creationId xmlns:p14="http://schemas.microsoft.com/office/powerpoint/2010/main" val="31080963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it-IT"/>
              <a:t>Fare clic per modificare stile</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lvl1pPr>
              <a:defRPr/>
            </a:lvl1pPr>
          </a:lstStyle>
          <a:p>
            <a:pPr>
              <a:defRPr/>
            </a:pPr>
            <a:fld id="{396BE48E-92CE-468D-8577-B1D2F282DA9D}" type="datetime1">
              <a:rPr lang="it-IT"/>
              <a:pPr>
                <a:defRPr/>
              </a:pPr>
              <a:t>21/03/2019</a:t>
            </a:fld>
            <a:endParaRPr lang="it-IT" dirty="0"/>
          </a:p>
        </p:txBody>
      </p:sp>
      <p:sp>
        <p:nvSpPr>
          <p:cNvPr id="5" name="Footer Placeholder 4"/>
          <p:cNvSpPr>
            <a:spLocks noGrp="1"/>
          </p:cNvSpPr>
          <p:nvPr>
            <p:ph type="ftr" sz="quarter" idx="11"/>
          </p:nvPr>
        </p:nvSpPr>
        <p:spPr/>
        <p:txBody>
          <a:bodyPr/>
          <a:lstStyle>
            <a:lvl1pPr>
              <a:defRPr/>
            </a:lvl1pPr>
          </a:lstStyle>
          <a:p>
            <a:pPr>
              <a:defRPr/>
            </a:pPr>
            <a:r>
              <a:rPr lang="it-IT"/>
              <a:t>PROCURA DELLA REPUBBLICA PRESSO IL TRIBUNALE DI TIVOLI</a:t>
            </a:r>
          </a:p>
        </p:txBody>
      </p:sp>
      <p:sp>
        <p:nvSpPr>
          <p:cNvPr id="6" name="Slide Number Placeholder 5"/>
          <p:cNvSpPr>
            <a:spLocks noGrp="1"/>
          </p:cNvSpPr>
          <p:nvPr>
            <p:ph type="sldNum" sz="quarter" idx="12"/>
          </p:nvPr>
        </p:nvSpPr>
        <p:spPr/>
        <p:txBody>
          <a:bodyPr/>
          <a:lstStyle>
            <a:lvl1pPr>
              <a:defRPr/>
            </a:lvl1pPr>
          </a:lstStyle>
          <a:p>
            <a:pPr>
              <a:defRPr/>
            </a:pPr>
            <a:fld id="{A8CC245A-1692-4ED0-A393-DA2099E98714}" type="slidenum">
              <a:rPr lang="it-IT"/>
              <a:pPr>
                <a:defRPr/>
              </a:pPr>
              <a:t>‹N›</a:t>
            </a:fld>
            <a:endParaRPr lang="it-IT"/>
          </a:p>
        </p:txBody>
      </p:sp>
    </p:spTree>
    <p:extLst>
      <p:ext uri="{BB962C8B-B14F-4D97-AF65-F5344CB8AC3E}">
        <p14:creationId xmlns:p14="http://schemas.microsoft.com/office/powerpoint/2010/main" val="9598696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Pr>
        <a:solidFill>
          <a:schemeClr val="bg1"/>
        </a:solidFill>
        <a:effectLst/>
      </p:bgPr>
    </p:bg>
    <p:spTree>
      <p:nvGrpSpPr>
        <p:cNvPr id="1" name=""/>
        <p:cNvGrpSpPr/>
        <p:nvPr/>
      </p:nvGrpSpPr>
      <p:grpSpPr>
        <a:xfrm>
          <a:off x="0" y="0"/>
          <a:ext cx="0" cy="0"/>
          <a:chOff x="0" y="0"/>
          <a:chExt cx="0" cy="0"/>
        </a:xfrm>
      </p:grpSpPr>
      <p:sp>
        <p:nvSpPr>
          <p:cNvPr id="4" name="Rectangle 6">
            <a:extLst>
              <a:ext uri="{FF2B5EF4-FFF2-40B4-BE49-F238E27FC236}"/>
            </a:extLst>
          </p:cNvPr>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a:extLst>
              <a:ext uri="{FF2B5EF4-FFF2-40B4-BE49-F238E27FC236}"/>
            </a:extLst>
          </p:cNvPr>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a:extLst>
              <a:ext uri="{FF2B5EF4-FFF2-40B4-BE49-F238E27FC236}"/>
            </a:extLst>
          </p:cNvPr>
          <p:cNvCxnSpPr/>
          <p:nvPr/>
        </p:nvCxnSpPr>
        <p:spPr>
          <a:xfrm>
            <a:off x="906463" y="4343400"/>
            <a:ext cx="740568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22960" y="758952"/>
            <a:ext cx="7543800" cy="3566160"/>
          </a:xfrm>
        </p:spPr>
        <p:txBody>
          <a:bodyPr anchorCtr="0"/>
          <a:lstStyle>
            <a:lvl1pPr>
              <a:lnSpc>
                <a:spcPct val="85000"/>
              </a:lnSpc>
              <a:defRPr sz="6000" b="0">
                <a:solidFill>
                  <a:schemeClr val="tx1">
                    <a:lumMod val="85000"/>
                    <a:lumOff val="15000"/>
                  </a:schemeClr>
                </a:solidFill>
              </a:defRPr>
            </a:lvl1pPr>
          </a:lstStyle>
          <a:p>
            <a:r>
              <a:rPr lang="it-IT"/>
              <a:t>Fare clic per modificare stile</a:t>
            </a:r>
            <a:endParaRPr lang="en-US" dirty="0"/>
          </a:p>
        </p:txBody>
      </p:sp>
      <p:sp>
        <p:nvSpPr>
          <p:cNvPr id="3" name="Text Placeholder 2"/>
          <p:cNvSpPr>
            <a:spLocks noGrp="1"/>
          </p:cNvSpPr>
          <p:nvPr>
            <p:ph type="body" idx="1"/>
          </p:nvPr>
        </p:nvSpPr>
        <p:spPr>
          <a:xfrm>
            <a:off x="822960" y="4453128"/>
            <a:ext cx="7543800" cy="1143000"/>
          </a:xfrm>
        </p:spPr>
        <p:txBody>
          <a:bodyPr lIns="91440" rIns="91440"/>
          <a:lstStyle>
            <a:lvl1pPr marL="0" indent="0">
              <a:buNone/>
              <a:defRPr sz="1800" cap="all" spc="150" baseline="0">
                <a:solidFill>
                  <a:schemeClr val="tx2"/>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it-IT"/>
              <a:t>Fare clic per modificare gli stili del testo dello schema</a:t>
            </a:r>
          </a:p>
        </p:txBody>
      </p:sp>
      <p:sp>
        <p:nvSpPr>
          <p:cNvPr id="7" name="Date Placeholder 3">
            <a:extLst>
              <a:ext uri="{FF2B5EF4-FFF2-40B4-BE49-F238E27FC236}"/>
            </a:extLst>
          </p:cNvPr>
          <p:cNvSpPr>
            <a:spLocks noGrp="1"/>
          </p:cNvSpPr>
          <p:nvPr>
            <p:ph type="dt" sz="half" idx="10"/>
          </p:nvPr>
        </p:nvSpPr>
        <p:spPr/>
        <p:txBody>
          <a:bodyPr/>
          <a:lstStyle>
            <a:lvl1pPr>
              <a:defRPr/>
            </a:lvl1pPr>
          </a:lstStyle>
          <a:p>
            <a:pPr>
              <a:defRPr/>
            </a:pPr>
            <a:fld id="{3096010A-5457-433D-A608-8B868DE72754}" type="datetime1">
              <a:rPr lang="it-IT"/>
              <a:pPr>
                <a:defRPr/>
              </a:pPr>
              <a:t>21/03/2019</a:t>
            </a:fld>
            <a:endParaRPr lang="it-IT" dirty="0"/>
          </a:p>
        </p:txBody>
      </p:sp>
      <p:sp>
        <p:nvSpPr>
          <p:cNvPr id="8" name="Footer Placeholder 4">
            <a:extLst>
              <a:ext uri="{FF2B5EF4-FFF2-40B4-BE49-F238E27FC236}"/>
            </a:extLst>
          </p:cNvPr>
          <p:cNvSpPr>
            <a:spLocks noGrp="1"/>
          </p:cNvSpPr>
          <p:nvPr>
            <p:ph type="ftr" sz="quarter" idx="11"/>
          </p:nvPr>
        </p:nvSpPr>
        <p:spPr/>
        <p:txBody>
          <a:bodyPr/>
          <a:lstStyle>
            <a:lvl1pPr>
              <a:defRPr/>
            </a:lvl1pPr>
          </a:lstStyle>
          <a:p>
            <a:pPr>
              <a:defRPr/>
            </a:pPr>
            <a:r>
              <a:rPr lang="it-IT"/>
              <a:t>PROCURA DELLA REPUBBLICA PRESSO IL TRIBUNALE DI TIVOLI</a:t>
            </a:r>
          </a:p>
        </p:txBody>
      </p:sp>
      <p:sp>
        <p:nvSpPr>
          <p:cNvPr id="9" name="Slide Number Placeholder 5">
            <a:extLst>
              <a:ext uri="{FF2B5EF4-FFF2-40B4-BE49-F238E27FC236}"/>
            </a:extLst>
          </p:cNvPr>
          <p:cNvSpPr>
            <a:spLocks noGrp="1"/>
          </p:cNvSpPr>
          <p:nvPr>
            <p:ph type="sldNum" sz="quarter" idx="12"/>
          </p:nvPr>
        </p:nvSpPr>
        <p:spPr/>
        <p:txBody>
          <a:bodyPr/>
          <a:lstStyle>
            <a:lvl1pPr>
              <a:defRPr/>
            </a:lvl1pPr>
          </a:lstStyle>
          <a:p>
            <a:pPr>
              <a:defRPr/>
            </a:pPr>
            <a:fld id="{5B3CCEBB-8299-41F3-A6CC-0FBA527BEBE2}" type="slidenum">
              <a:rPr lang="it-IT"/>
              <a:pPr>
                <a:defRPr/>
              </a:pPr>
              <a:t>‹N›</a:t>
            </a:fld>
            <a:endParaRPr lang="it-IT"/>
          </a:p>
        </p:txBody>
      </p:sp>
    </p:spTree>
    <p:extLst>
      <p:ext uri="{BB962C8B-B14F-4D97-AF65-F5344CB8AC3E}">
        <p14:creationId xmlns:p14="http://schemas.microsoft.com/office/powerpoint/2010/main" val="8650259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it-IT"/>
              <a:t>Fare clic per modificare stile</a:t>
            </a:r>
            <a:endParaRPr lang="en-US" dirty="0"/>
          </a:p>
        </p:txBody>
      </p:sp>
      <p:sp>
        <p:nvSpPr>
          <p:cNvPr id="3" name="Content Placeholder 2"/>
          <p:cNvSpPr>
            <a:spLocks noGrp="1"/>
          </p:cNvSpPr>
          <p:nvPr>
            <p:ph sz="half" idx="1"/>
          </p:nvPr>
        </p:nvSpPr>
        <p:spPr>
          <a:xfrm>
            <a:off x="822959" y="1845734"/>
            <a:ext cx="3703320" cy="402336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p:cNvSpPr>
            <a:spLocks noGrp="1"/>
          </p:cNvSpPr>
          <p:nvPr>
            <p:ph type="dt" sz="half" idx="10"/>
          </p:nvPr>
        </p:nvSpPr>
        <p:spPr/>
        <p:txBody>
          <a:bodyPr/>
          <a:lstStyle>
            <a:lvl1pPr>
              <a:defRPr/>
            </a:lvl1pPr>
          </a:lstStyle>
          <a:p>
            <a:pPr>
              <a:defRPr/>
            </a:pPr>
            <a:fld id="{AE938E1C-F5F7-45D4-B8D5-21AC729B3E5B}" type="datetime1">
              <a:rPr lang="it-IT"/>
              <a:pPr>
                <a:defRPr/>
              </a:pPr>
              <a:t>21/03/2019</a:t>
            </a:fld>
            <a:endParaRPr lang="it-IT" dirty="0"/>
          </a:p>
        </p:txBody>
      </p:sp>
      <p:sp>
        <p:nvSpPr>
          <p:cNvPr id="6" name="Footer Placeholder 4"/>
          <p:cNvSpPr>
            <a:spLocks noGrp="1"/>
          </p:cNvSpPr>
          <p:nvPr>
            <p:ph type="ftr" sz="quarter" idx="11"/>
          </p:nvPr>
        </p:nvSpPr>
        <p:spPr/>
        <p:txBody>
          <a:bodyPr/>
          <a:lstStyle>
            <a:lvl1pPr>
              <a:defRPr/>
            </a:lvl1pPr>
          </a:lstStyle>
          <a:p>
            <a:pPr>
              <a:defRPr/>
            </a:pPr>
            <a:r>
              <a:rPr lang="it-IT"/>
              <a:t>PROCURA DELLA REPUBBLICA PRESSO IL TRIBUNALE DI TIVOLI</a:t>
            </a:r>
          </a:p>
        </p:txBody>
      </p:sp>
      <p:sp>
        <p:nvSpPr>
          <p:cNvPr id="7" name="Slide Number Placeholder 5"/>
          <p:cNvSpPr>
            <a:spLocks noGrp="1"/>
          </p:cNvSpPr>
          <p:nvPr>
            <p:ph type="sldNum" sz="quarter" idx="12"/>
          </p:nvPr>
        </p:nvSpPr>
        <p:spPr/>
        <p:txBody>
          <a:bodyPr/>
          <a:lstStyle>
            <a:lvl1pPr>
              <a:defRPr/>
            </a:lvl1pPr>
          </a:lstStyle>
          <a:p>
            <a:pPr>
              <a:defRPr/>
            </a:pPr>
            <a:fld id="{E2388AE9-B9B2-49B0-BBFD-CB42236B497F}" type="slidenum">
              <a:rPr lang="it-IT"/>
              <a:pPr>
                <a:defRPr/>
              </a:pPr>
              <a:t>‹N›</a:t>
            </a:fld>
            <a:endParaRPr lang="it-IT"/>
          </a:p>
        </p:txBody>
      </p:sp>
    </p:spTree>
    <p:extLst>
      <p:ext uri="{BB962C8B-B14F-4D97-AF65-F5344CB8AC3E}">
        <p14:creationId xmlns:p14="http://schemas.microsoft.com/office/powerpoint/2010/main" val="11729889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it-IT"/>
              <a:t>Fare clic per modificare stile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gli stili del testo dello schema</a:t>
            </a:r>
          </a:p>
        </p:txBody>
      </p:sp>
      <p:sp>
        <p:nvSpPr>
          <p:cNvPr id="4" name="Content Placeholder 3"/>
          <p:cNvSpPr>
            <a:spLocks noGrp="1"/>
          </p:cNvSpPr>
          <p:nvPr>
            <p:ph sz="half" idx="2"/>
          </p:nvPr>
        </p:nvSpPr>
        <p:spPr>
          <a:xfrm>
            <a:off x="822960" y="2582334"/>
            <a:ext cx="3703320" cy="33782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gli stili del testo dello schema</a:t>
            </a:r>
          </a:p>
        </p:txBody>
      </p:sp>
      <p:sp>
        <p:nvSpPr>
          <p:cNvPr id="6" name="Content Placeholder 5"/>
          <p:cNvSpPr>
            <a:spLocks noGrp="1"/>
          </p:cNvSpPr>
          <p:nvPr>
            <p:ph sz="quarter" idx="4"/>
          </p:nvPr>
        </p:nvSpPr>
        <p:spPr>
          <a:xfrm>
            <a:off x="4663440" y="2582334"/>
            <a:ext cx="3703320" cy="33782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3"/>
          <p:cNvSpPr>
            <a:spLocks noGrp="1"/>
          </p:cNvSpPr>
          <p:nvPr>
            <p:ph type="dt" sz="half" idx="10"/>
          </p:nvPr>
        </p:nvSpPr>
        <p:spPr/>
        <p:txBody>
          <a:bodyPr/>
          <a:lstStyle>
            <a:lvl1pPr>
              <a:defRPr/>
            </a:lvl1pPr>
          </a:lstStyle>
          <a:p>
            <a:pPr>
              <a:defRPr/>
            </a:pPr>
            <a:fld id="{687B5D4C-F75E-4764-BCD6-CAFC12B8D7E9}" type="datetime1">
              <a:rPr lang="it-IT"/>
              <a:pPr>
                <a:defRPr/>
              </a:pPr>
              <a:t>21/03/2019</a:t>
            </a:fld>
            <a:endParaRPr lang="it-IT" dirty="0"/>
          </a:p>
        </p:txBody>
      </p:sp>
      <p:sp>
        <p:nvSpPr>
          <p:cNvPr id="8" name="Footer Placeholder 4"/>
          <p:cNvSpPr>
            <a:spLocks noGrp="1"/>
          </p:cNvSpPr>
          <p:nvPr>
            <p:ph type="ftr" sz="quarter" idx="11"/>
          </p:nvPr>
        </p:nvSpPr>
        <p:spPr/>
        <p:txBody>
          <a:bodyPr/>
          <a:lstStyle>
            <a:lvl1pPr>
              <a:defRPr/>
            </a:lvl1pPr>
          </a:lstStyle>
          <a:p>
            <a:pPr>
              <a:defRPr/>
            </a:pPr>
            <a:r>
              <a:rPr lang="it-IT"/>
              <a:t>PROCURA DELLA REPUBBLICA PRESSO IL TRIBUNALE DI TIVOLI</a:t>
            </a:r>
          </a:p>
        </p:txBody>
      </p:sp>
      <p:sp>
        <p:nvSpPr>
          <p:cNvPr id="9" name="Slide Number Placeholder 5"/>
          <p:cNvSpPr>
            <a:spLocks noGrp="1"/>
          </p:cNvSpPr>
          <p:nvPr>
            <p:ph type="sldNum" sz="quarter" idx="12"/>
          </p:nvPr>
        </p:nvSpPr>
        <p:spPr/>
        <p:txBody>
          <a:bodyPr/>
          <a:lstStyle>
            <a:lvl1pPr>
              <a:defRPr/>
            </a:lvl1pPr>
          </a:lstStyle>
          <a:p>
            <a:pPr>
              <a:defRPr/>
            </a:pPr>
            <a:fld id="{CB87133D-86E6-49B1-AC65-E2DB808E1D2F}" type="slidenum">
              <a:rPr lang="it-IT"/>
              <a:pPr>
                <a:defRPr/>
              </a:pPr>
              <a:t>‹N›</a:t>
            </a:fld>
            <a:endParaRPr lang="it-IT"/>
          </a:p>
        </p:txBody>
      </p:sp>
    </p:spTree>
    <p:extLst>
      <p:ext uri="{BB962C8B-B14F-4D97-AF65-F5344CB8AC3E}">
        <p14:creationId xmlns:p14="http://schemas.microsoft.com/office/powerpoint/2010/main" val="17870735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lang="en-US" dirty="0"/>
          </a:p>
        </p:txBody>
      </p:sp>
      <p:sp>
        <p:nvSpPr>
          <p:cNvPr id="3" name="Date Placeholder 3"/>
          <p:cNvSpPr>
            <a:spLocks noGrp="1"/>
          </p:cNvSpPr>
          <p:nvPr>
            <p:ph type="dt" sz="half" idx="10"/>
          </p:nvPr>
        </p:nvSpPr>
        <p:spPr/>
        <p:txBody>
          <a:bodyPr/>
          <a:lstStyle>
            <a:lvl1pPr>
              <a:defRPr/>
            </a:lvl1pPr>
          </a:lstStyle>
          <a:p>
            <a:pPr>
              <a:defRPr/>
            </a:pPr>
            <a:fld id="{916B6D7A-F679-49E7-82C0-D17EC9EBE4E4}" type="datetime1">
              <a:rPr lang="it-IT"/>
              <a:pPr>
                <a:defRPr/>
              </a:pPr>
              <a:t>21/03/2019</a:t>
            </a:fld>
            <a:endParaRPr lang="it-IT" dirty="0"/>
          </a:p>
        </p:txBody>
      </p:sp>
      <p:sp>
        <p:nvSpPr>
          <p:cNvPr id="4" name="Footer Placeholder 4"/>
          <p:cNvSpPr>
            <a:spLocks noGrp="1"/>
          </p:cNvSpPr>
          <p:nvPr>
            <p:ph type="ftr" sz="quarter" idx="11"/>
          </p:nvPr>
        </p:nvSpPr>
        <p:spPr/>
        <p:txBody>
          <a:bodyPr/>
          <a:lstStyle>
            <a:lvl1pPr>
              <a:defRPr/>
            </a:lvl1pPr>
          </a:lstStyle>
          <a:p>
            <a:pPr>
              <a:defRPr/>
            </a:pPr>
            <a:r>
              <a:rPr lang="it-IT"/>
              <a:t>PROCURA DELLA REPUBBLICA PRESSO IL TRIBUNALE DI TIVOLI</a:t>
            </a:r>
          </a:p>
        </p:txBody>
      </p:sp>
      <p:sp>
        <p:nvSpPr>
          <p:cNvPr id="5" name="Slide Number Placeholder 5"/>
          <p:cNvSpPr>
            <a:spLocks noGrp="1"/>
          </p:cNvSpPr>
          <p:nvPr>
            <p:ph type="sldNum" sz="quarter" idx="12"/>
          </p:nvPr>
        </p:nvSpPr>
        <p:spPr/>
        <p:txBody>
          <a:bodyPr/>
          <a:lstStyle>
            <a:lvl1pPr>
              <a:defRPr/>
            </a:lvl1pPr>
          </a:lstStyle>
          <a:p>
            <a:pPr>
              <a:defRPr/>
            </a:pPr>
            <a:fld id="{7A05A4B9-D16B-4F06-BEE9-E2F8D6BA6276}" type="slidenum">
              <a:rPr lang="it-IT"/>
              <a:pPr>
                <a:defRPr/>
              </a:pPr>
              <a:t>‹N›</a:t>
            </a:fld>
            <a:endParaRPr lang="it-IT"/>
          </a:p>
        </p:txBody>
      </p:sp>
    </p:spTree>
    <p:extLst>
      <p:ext uri="{BB962C8B-B14F-4D97-AF65-F5344CB8AC3E}">
        <p14:creationId xmlns:p14="http://schemas.microsoft.com/office/powerpoint/2010/main" val="11063527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Rectangle 4">
            <a:extLst>
              <a:ext uri="{FF2B5EF4-FFF2-40B4-BE49-F238E27FC236}"/>
            </a:extLst>
          </p:cNvPr>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5">
            <a:extLst>
              <a:ext uri="{FF2B5EF4-FFF2-40B4-BE49-F238E27FC236}"/>
            </a:extLst>
          </p:cNvPr>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a:extLst>
              <a:ext uri="{FF2B5EF4-FFF2-40B4-BE49-F238E27FC236}"/>
            </a:extLst>
          </p:cNvPr>
          <p:cNvSpPr>
            <a:spLocks noGrp="1"/>
          </p:cNvSpPr>
          <p:nvPr>
            <p:ph type="dt" sz="half" idx="10"/>
          </p:nvPr>
        </p:nvSpPr>
        <p:spPr/>
        <p:txBody>
          <a:bodyPr/>
          <a:lstStyle>
            <a:lvl1pPr>
              <a:defRPr/>
            </a:lvl1pPr>
          </a:lstStyle>
          <a:p>
            <a:pPr>
              <a:defRPr/>
            </a:pPr>
            <a:fld id="{1F6BA5CD-99D7-4412-A27C-4F4D409F83AE}" type="datetime1">
              <a:rPr lang="it-IT"/>
              <a:pPr>
                <a:defRPr/>
              </a:pPr>
              <a:t>21/03/2019</a:t>
            </a:fld>
            <a:endParaRPr lang="it-IT" dirty="0"/>
          </a:p>
        </p:txBody>
      </p:sp>
      <p:sp>
        <p:nvSpPr>
          <p:cNvPr id="5" name="Footer Placeholder 7">
            <a:extLst>
              <a:ext uri="{FF2B5EF4-FFF2-40B4-BE49-F238E27FC236}"/>
            </a:extLst>
          </p:cNvPr>
          <p:cNvSpPr>
            <a:spLocks noGrp="1"/>
          </p:cNvSpPr>
          <p:nvPr>
            <p:ph type="ftr" sz="quarter" idx="11"/>
          </p:nvPr>
        </p:nvSpPr>
        <p:spPr/>
        <p:txBody>
          <a:bodyPr/>
          <a:lstStyle>
            <a:lvl1pPr>
              <a:defRPr>
                <a:solidFill>
                  <a:srgbClr val="FFFFFF"/>
                </a:solidFill>
              </a:defRPr>
            </a:lvl1pPr>
          </a:lstStyle>
          <a:p>
            <a:pPr>
              <a:defRPr/>
            </a:pPr>
            <a:r>
              <a:rPr lang="it-IT"/>
              <a:t>PROCURA DELLA REPUBBLICA PRESSO IL TRIBUNALE DI TIVOLI</a:t>
            </a:r>
          </a:p>
        </p:txBody>
      </p:sp>
      <p:sp>
        <p:nvSpPr>
          <p:cNvPr id="6" name="Slide Number Placeholder 8">
            <a:extLst>
              <a:ext uri="{FF2B5EF4-FFF2-40B4-BE49-F238E27FC236}"/>
            </a:extLst>
          </p:cNvPr>
          <p:cNvSpPr>
            <a:spLocks noGrp="1"/>
          </p:cNvSpPr>
          <p:nvPr>
            <p:ph type="sldNum" sz="quarter" idx="12"/>
          </p:nvPr>
        </p:nvSpPr>
        <p:spPr/>
        <p:txBody>
          <a:bodyPr/>
          <a:lstStyle>
            <a:lvl1pPr>
              <a:defRPr/>
            </a:lvl1pPr>
          </a:lstStyle>
          <a:p>
            <a:pPr>
              <a:defRPr/>
            </a:pPr>
            <a:fld id="{242A8115-B08B-4118-9726-C2FA9DC6836C}" type="slidenum">
              <a:rPr lang="it-IT"/>
              <a:pPr>
                <a:defRPr/>
              </a:pPr>
              <a:t>‹N›</a:t>
            </a:fld>
            <a:endParaRPr lang="it-IT"/>
          </a:p>
        </p:txBody>
      </p:sp>
    </p:spTree>
    <p:extLst>
      <p:ext uri="{BB962C8B-B14F-4D97-AF65-F5344CB8AC3E}">
        <p14:creationId xmlns:p14="http://schemas.microsoft.com/office/powerpoint/2010/main" val="3717829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2"/>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041991B0-D54E-4D40-B2A7-3043DABA8F9F}" type="datetime1">
              <a:rPr lang="it-IT" smtClean="0"/>
              <a:t>21/03/2019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F368D7F-6B7F-4CCE-AD35-63B4E97AAA3D}" type="slidenum">
              <a:rPr lang="it-IT" smtClean="0"/>
              <a:t>‹N›</a:t>
            </a:fld>
            <a:endParaRPr lang="it-IT"/>
          </a:p>
        </p:txBody>
      </p:sp>
    </p:spTree>
    <p:extLst>
      <p:ext uri="{BB962C8B-B14F-4D97-AF65-F5344CB8AC3E}">
        <p14:creationId xmlns:p14="http://schemas.microsoft.com/office/powerpoint/2010/main" val="13012944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5" name="Rectangle 7">
            <a:extLst>
              <a:ext uri="{FF2B5EF4-FFF2-40B4-BE49-F238E27FC236}"/>
            </a:extLst>
          </p:cNvPr>
          <p:cNvSpPr/>
          <p:nvPr/>
        </p:nvSpPr>
        <p:spPr>
          <a:xfrm>
            <a:off x="0" y="0"/>
            <a:ext cx="30384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a:extLst>
              <a:ext uri="{FF2B5EF4-FFF2-40B4-BE49-F238E27FC236}"/>
            </a:extLst>
          </p:cNvPr>
          <p:cNvSpPr/>
          <p:nvPr/>
        </p:nvSpPr>
        <p:spPr>
          <a:xfrm>
            <a:off x="3030538" y="0"/>
            <a:ext cx="476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lstStyle>
            <a:lvl1pPr>
              <a:defRPr sz="2700" b="0">
                <a:solidFill>
                  <a:srgbClr val="FFFFFF"/>
                </a:solidFill>
              </a:defRPr>
            </a:lvl1pPr>
          </a:lstStyle>
          <a:p>
            <a:r>
              <a:rPr lang="it-IT"/>
              <a:t>Fare clic per modificare stile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lstStyle>
            <a:lvl1pPr marL="0" indent="0">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a:t>Fare clic per modificare gli stili del testo dello schema</a:t>
            </a:r>
          </a:p>
        </p:txBody>
      </p:sp>
      <p:sp>
        <p:nvSpPr>
          <p:cNvPr id="7" name="Date Placeholder 4">
            <a:extLst>
              <a:ext uri="{FF2B5EF4-FFF2-40B4-BE49-F238E27FC236}"/>
            </a:extLst>
          </p:cNvPr>
          <p:cNvSpPr>
            <a:spLocks noGrp="1"/>
          </p:cNvSpPr>
          <p:nvPr>
            <p:ph type="dt" sz="half" idx="10"/>
          </p:nvPr>
        </p:nvSpPr>
        <p:spPr>
          <a:xfrm>
            <a:off x="349250" y="6459538"/>
            <a:ext cx="1963738" cy="365125"/>
          </a:xfrm>
        </p:spPr>
        <p:txBody>
          <a:bodyPr/>
          <a:lstStyle>
            <a:lvl1pPr algn="l">
              <a:defRPr/>
            </a:lvl1pPr>
          </a:lstStyle>
          <a:p>
            <a:pPr>
              <a:defRPr/>
            </a:pPr>
            <a:fld id="{D212D562-776D-4F45-911B-3A0E525C8CF8}" type="datetime1">
              <a:rPr lang="it-IT"/>
              <a:pPr>
                <a:defRPr/>
              </a:pPr>
              <a:t>21/03/2019</a:t>
            </a:fld>
            <a:endParaRPr lang="it-IT" dirty="0"/>
          </a:p>
        </p:txBody>
      </p:sp>
      <p:sp>
        <p:nvSpPr>
          <p:cNvPr id="8" name="Footer Placeholder 5">
            <a:extLst>
              <a:ext uri="{FF2B5EF4-FFF2-40B4-BE49-F238E27FC236}"/>
            </a:extLst>
          </p:cNvPr>
          <p:cNvSpPr>
            <a:spLocks noGrp="1"/>
          </p:cNvSpPr>
          <p:nvPr>
            <p:ph type="ftr" sz="quarter" idx="11"/>
          </p:nvPr>
        </p:nvSpPr>
        <p:spPr>
          <a:xfrm>
            <a:off x="3600450" y="6459538"/>
            <a:ext cx="3486150" cy="365125"/>
          </a:xfrm>
        </p:spPr>
        <p:txBody>
          <a:bodyPr/>
          <a:lstStyle>
            <a:lvl1pPr algn="l">
              <a:defRPr>
                <a:solidFill>
                  <a:schemeClr val="tx2"/>
                </a:solidFill>
              </a:defRPr>
            </a:lvl1pPr>
          </a:lstStyle>
          <a:p>
            <a:pPr>
              <a:defRPr/>
            </a:pPr>
            <a:r>
              <a:rPr lang="it-IT">
                <a:solidFill>
                  <a:srgbClr val="676A55"/>
                </a:solidFill>
              </a:rPr>
              <a:t>PROCURA DELLA REPUBBLICA PRESSO IL TRIBUNALE DI TIVOLI</a:t>
            </a:r>
          </a:p>
        </p:txBody>
      </p:sp>
      <p:sp>
        <p:nvSpPr>
          <p:cNvPr id="9" name="Slide Number Placeholder 6">
            <a:extLst>
              <a:ext uri="{FF2B5EF4-FFF2-40B4-BE49-F238E27FC236}"/>
            </a:extLst>
          </p:cNvPr>
          <p:cNvSpPr>
            <a:spLocks noGrp="1"/>
          </p:cNvSpPr>
          <p:nvPr>
            <p:ph type="sldNum" sz="quarter" idx="12"/>
          </p:nvPr>
        </p:nvSpPr>
        <p:spPr/>
        <p:txBody>
          <a:bodyPr/>
          <a:lstStyle>
            <a:lvl1pPr>
              <a:defRPr>
                <a:solidFill>
                  <a:schemeClr val="tx2"/>
                </a:solidFill>
              </a:defRPr>
            </a:lvl1pPr>
          </a:lstStyle>
          <a:p>
            <a:pPr>
              <a:defRPr/>
            </a:pPr>
            <a:fld id="{FA1E697A-B8FE-4C0E-9975-A84C2A56A468}" type="slidenum">
              <a:rPr lang="it-IT">
                <a:solidFill>
                  <a:srgbClr val="676A55"/>
                </a:solidFill>
              </a:rPr>
              <a:pPr>
                <a:defRPr/>
              </a:pPr>
              <a:t>‹N›</a:t>
            </a:fld>
            <a:endParaRPr lang="it-IT">
              <a:solidFill>
                <a:srgbClr val="676A55"/>
              </a:solidFill>
            </a:endParaRPr>
          </a:p>
        </p:txBody>
      </p:sp>
    </p:spTree>
    <p:extLst>
      <p:ext uri="{BB962C8B-B14F-4D97-AF65-F5344CB8AC3E}">
        <p14:creationId xmlns:p14="http://schemas.microsoft.com/office/powerpoint/2010/main" val="39339179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5" name="Rectangle 7">
            <a:extLst>
              <a:ext uri="{FF2B5EF4-FFF2-40B4-BE49-F238E27FC236}"/>
            </a:extLst>
          </p:cNvPr>
          <p:cNvSpPr/>
          <p:nvPr/>
        </p:nvSpPr>
        <p:spPr>
          <a:xfrm>
            <a:off x="0" y="4953000"/>
            <a:ext cx="9142413"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a:extLst>
              <a:ext uri="{FF2B5EF4-FFF2-40B4-BE49-F238E27FC236}"/>
            </a:extLst>
          </p:cNvPr>
          <p:cNvSpPr/>
          <p:nvPr/>
        </p:nvSpPr>
        <p:spPr>
          <a:xfrm>
            <a:off x="0" y="4914900"/>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4948" cy="822960"/>
          </a:xfrm>
        </p:spPr>
        <p:txBody>
          <a:bodyPr tIns="0" bIns="0">
            <a:noAutofit/>
          </a:bodyPr>
          <a:lstStyle>
            <a:lvl1pPr>
              <a:defRPr sz="2700" b="0">
                <a:solidFill>
                  <a:srgbClr val="FFFFFF"/>
                </a:solidFill>
              </a:defRPr>
            </a:lvl1pPr>
          </a:lstStyle>
          <a:p>
            <a:r>
              <a:rPr lang="it-IT"/>
              <a:t>Fare clic per modificare stile</a:t>
            </a:r>
            <a:endParaRPr lang="en-US" dirty="0"/>
          </a:p>
        </p:txBody>
      </p:sp>
      <p:sp>
        <p:nvSpPr>
          <p:cNvPr id="3" name="Picture Placeholder 2"/>
          <p:cNvSpPr>
            <a:spLocks noGrp="1" noChangeAspect="1"/>
          </p:cNvSpPr>
          <p:nvPr>
            <p:ph type="pic" idx="1"/>
          </p:nvPr>
        </p:nvSpPr>
        <p:spPr>
          <a:xfrm>
            <a:off x="12" y="0"/>
            <a:ext cx="9143989" cy="4915076"/>
          </a:xfrm>
          <a:solidFill>
            <a:schemeClr val="accent2"/>
          </a:solidFill>
        </p:spPr>
        <p:txBody>
          <a:bodyPr lIns="457200" tIns="457200" rtlCol="0">
            <a:normAutofit/>
          </a:bodyPr>
          <a:lstStyle>
            <a:lvl1pPr marL="0" indent="0">
              <a:buNone/>
              <a:defRPr sz="24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it-IT" noProof="0" dirty="0"/>
              <a:t>Trascinare l'immagine su un segnaposto o fare clic sull'icona per aggiungerla</a:t>
            </a:r>
            <a:endParaRPr lang="en-US" noProof="0" dirty="0"/>
          </a:p>
        </p:txBody>
      </p:sp>
      <p:sp>
        <p:nvSpPr>
          <p:cNvPr id="4" name="Text Placeholder 3"/>
          <p:cNvSpPr>
            <a:spLocks noGrp="1"/>
          </p:cNvSpPr>
          <p:nvPr>
            <p:ph type="body" sz="half" idx="2"/>
          </p:nvPr>
        </p:nvSpPr>
        <p:spPr>
          <a:xfrm>
            <a:off x="822960" y="5907023"/>
            <a:ext cx="7584948" cy="594360"/>
          </a:xfrm>
        </p:spPr>
        <p:txBody>
          <a:bodyPr lIns="91440" tIns="0" rIns="91440" bIns="0"/>
          <a:lstStyle>
            <a:lvl1pPr marL="0" indent="0">
              <a:spcBef>
                <a:spcPts val="0"/>
              </a:spcBef>
              <a:spcAft>
                <a:spcPts val="450"/>
              </a:spcAft>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a:t>Fare clic per modificare gli stili del testo dello schema</a:t>
            </a:r>
          </a:p>
        </p:txBody>
      </p:sp>
      <p:sp>
        <p:nvSpPr>
          <p:cNvPr id="7" name="Date Placeholder 4">
            <a:extLst>
              <a:ext uri="{FF2B5EF4-FFF2-40B4-BE49-F238E27FC236}"/>
            </a:extLst>
          </p:cNvPr>
          <p:cNvSpPr>
            <a:spLocks noGrp="1"/>
          </p:cNvSpPr>
          <p:nvPr>
            <p:ph type="dt" sz="half" idx="10"/>
          </p:nvPr>
        </p:nvSpPr>
        <p:spPr/>
        <p:txBody>
          <a:bodyPr/>
          <a:lstStyle>
            <a:lvl1pPr>
              <a:defRPr/>
            </a:lvl1pPr>
          </a:lstStyle>
          <a:p>
            <a:pPr>
              <a:defRPr/>
            </a:pPr>
            <a:fld id="{FD75A9DD-E1CF-4853-9617-623D66521526}" type="datetime1">
              <a:rPr lang="it-IT"/>
              <a:pPr>
                <a:defRPr/>
              </a:pPr>
              <a:t>21/03/2019</a:t>
            </a:fld>
            <a:endParaRPr lang="it-IT" dirty="0"/>
          </a:p>
        </p:txBody>
      </p:sp>
      <p:sp>
        <p:nvSpPr>
          <p:cNvPr id="8" name="Footer Placeholder 5">
            <a:extLst>
              <a:ext uri="{FF2B5EF4-FFF2-40B4-BE49-F238E27FC236}"/>
            </a:extLst>
          </p:cNvPr>
          <p:cNvSpPr>
            <a:spLocks noGrp="1"/>
          </p:cNvSpPr>
          <p:nvPr>
            <p:ph type="ftr" sz="quarter" idx="11"/>
          </p:nvPr>
        </p:nvSpPr>
        <p:spPr/>
        <p:txBody>
          <a:bodyPr/>
          <a:lstStyle>
            <a:lvl1pPr>
              <a:defRPr/>
            </a:lvl1pPr>
          </a:lstStyle>
          <a:p>
            <a:pPr>
              <a:defRPr/>
            </a:pPr>
            <a:r>
              <a:rPr lang="en-US"/>
              <a:t>PROCURA DELLA REPUBBLICA PRESSO IL TRIBUNALE DI TIVOLI</a:t>
            </a:r>
          </a:p>
        </p:txBody>
      </p:sp>
      <p:sp>
        <p:nvSpPr>
          <p:cNvPr id="9" name="Slide Number Placeholder 6">
            <a:extLst>
              <a:ext uri="{FF2B5EF4-FFF2-40B4-BE49-F238E27FC236}"/>
            </a:extLst>
          </p:cNvPr>
          <p:cNvSpPr>
            <a:spLocks noGrp="1"/>
          </p:cNvSpPr>
          <p:nvPr>
            <p:ph type="sldNum" sz="quarter" idx="12"/>
          </p:nvPr>
        </p:nvSpPr>
        <p:spPr/>
        <p:txBody>
          <a:bodyPr/>
          <a:lstStyle>
            <a:lvl1pPr>
              <a:defRPr/>
            </a:lvl1pPr>
          </a:lstStyle>
          <a:p>
            <a:pPr>
              <a:defRPr/>
            </a:pPr>
            <a:fld id="{A0B4BDBD-4DC5-44F0-8482-2D6A02432DF0}" type="slidenum">
              <a:rPr lang="it-IT"/>
              <a:pPr>
                <a:defRPr/>
              </a:pPr>
              <a:t>‹N›</a:t>
            </a:fld>
            <a:endParaRPr lang="it-IT"/>
          </a:p>
        </p:txBody>
      </p:sp>
    </p:spTree>
    <p:extLst>
      <p:ext uri="{BB962C8B-B14F-4D97-AF65-F5344CB8AC3E}">
        <p14:creationId xmlns:p14="http://schemas.microsoft.com/office/powerpoint/2010/main" val="29995948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lvl1pPr>
              <a:defRPr/>
            </a:lvl1pPr>
          </a:lstStyle>
          <a:p>
            <a:pPr>
              <a:defRPr/>
            </a:pPr>
            <a:fld id="{80660E22-38CD-4B3D-8A7B-A4155E5C31AA}" type="datetime1">
              <a:rPr lang="it-IT"/>
              <a:pPr>
                <a:defRPr/>
              </a:pPr>
              <a:t>21/03/2019</a:t>
            </a:fld>
            <a:endParaRPr lang="it-IT" dirty="0"/>
          </a:p>
        </p:txBody>
      </p:sp>
      <p:sp>
        <p:nvSpPr>
          <p:cNvPr id="5" name="Footer Placeholder 4"/>
          <p:cNvSpPr>
            <a:spLocks noGrp="1"/>
          </p:cNvSpPr>
          <p:nvPr>
            <p:ph type="ftr" sz="quarter" idx="11"/>
          </p:nvPr>
        </p:nvSpPr>
        <p:spPr/>
        <p:txBody>
          <a:bodyPr/>
          <a:lstStyle>
            <a:lvl1pPr>
              <a:defRPr/>
            </a:lvl1pPr>
          </a:lstStyle>
          <a:p>
            <a:pPr>
              <a:defRPr/>
            </a:pPr>
            <a:r>
              <a:rPr lang="it-IT"/>
              <a:t>PROCURA DELLA REPUBBLICA PRESSO IL TRIBUNALE DI TIVOLI</a:t>
            </a:r>
          </a:p>
        </p:txBody>
      </p:sp>
      <p:sp>
        <p:nvSpPr>
          <p:cNvPr id="6" name="Slide Number Placeholder 5"/>
          <p:cNvSpPr>
            <a:spLocks noGrp="1"/>
          </p:cNvSpPr>
          <p:nvPr>
            <p:ph type="sldNum" sz="quarter" idx="12"/>
          </p:nvPr>
        </p:nvSpPr>
        <p:spPr/>
        <p:txBody>
          <a:bodyPr/>
          <a:lstStyle>
            <a:lvl1pPr>
              <a:defRPr/>
            </a:lvl1pPr>
          </a:lstStyle>
          <a:p>
            <a:pPr>
              <a:defRPr/>
            </a:pPr>
            <a:fld id="{5960173F-8C7E-43A7-A6C0-6C6129F7D9F3}" type="slidenum">
              <a:rPr lang="it-IT"/>
              <a:pPr>
                <a:defRPr/>
              </a:pPr>
              <a:t>‹N›</a:t>
            </a:fld>
            <a:endParaRPr lang="it-IT"/>
          </a:p>
        </p:txBody>
      </p:sp>
    </p:spTree>
    <p:extLst>
      <p:ext uri="{BB962C8B-B14F-4D97-AF65-F5344CB8AC3E}">
        <p14:creationId xmlns:p14="http://schemas.microsoft.com/office/powerpoint/2010/main" val="2826425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Titolo e testo verticali">
    <p:spTree>
      <p:nvGrpSpPr>
        <p:cNvPr id="1" name=""/>
        <p:cNvGrpSpPr/>
        <p:nvPr/>
      </p:nvGrpSpPr>
      <p:grpSpPr>
        <a:xfrm>
          <a:off x="0" y="0"/>
          <a:ext cx="0" cy="0"/>
          <a:chOff x="0" y="0"/>
          <a:chExt cx="0" cy="0"/>
        </a:xfrm>
      </p:grpSpPr>
      <p:sp>
        <p:nvSpPr>
          <p:cNvPr id="4" name="Rectangle 6">
            <a:extLst>
              <a:ext uri="{FF2B5EF4-FFF2-40B4-BE49-F238E27FC236}"/>
            </a:extLst>
          </p:cNvPr>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a:extLst>
              <a:ext uri="{FF2B5EF4-FFF2-40B4-BE49-F238E27FC236}"/>
            </a:extLst>
          </p:cNvPr>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it-IT"/>
              <a:t>Fare clic per modificare stile</a:t>
            </a:r>
            <a:endParaRPr lang="en-US" dirty="0"/>
          </a:p>
        </p:txBody>
      </p:sp>
      <p:sp>
        <p:nvSpPr>
          <p:cNvPr id="3" name="Vertical Text Placeholder 2"/>
          <p:cNvSpPr>
            <a:spLocks noGrp="1"/>
          </p:cNvSpPr>
          <p:nvPr>
            <p:ph type="body" orient="vert" idx="1"/>
          </p:nvPr>
        </p:nvSpPr>
        <p:spPr>
          <a:xfrm>
            <a:off x="628650" y="414778"/>
            <a:ext cx="5800725" cy="5757422"/>
          </a:xfrm>
        </p:spPr>
        <p:txBody>
          <a:bodyPr vert="eaVert" lIns="45720" tIns="0" rIns="45720" bIns="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6" name="Date Placeholder 3">
            <a:extLst>
              <a:ext uri="{FF2B5EF4-FFF2-40B4-BE49-F238E27FC236}"/>
            </a:extLst>
          </p:cNvPr>
          <p:cNvSpPr>
            <a:spLocks noGrp="1"/>
          </p:cNvSpPr>
          <p:nvPr>
            <p:ph type="dt" sz="half" idx="10"/>
          </p:nvPr>
        </p:nvSpPr>
        <p:spPr/>
        <p:txBody>
          <a:bodyPr/>
          <a:lstStyle>
            <a:lvl1pPr>
              <a:defRPr/>
            </a:lvl1pPr>
          </a:lstStyle>
          <a:p>
            <a:pPr>
              <a:defRPr/>
            </a:pPr>
            <a:fld id="{F80B42B1-4CC2-4E40-8AE5-71FF00A6270E}" type="datetime1">
              <a:rPr lang="it-IT"/>
              <a:pPr>
                <a:defRPr/>
              </a:pPr>
              <a:t>21/03/2019</a:t>
            </a:fld>
            <a:endParaRPr lang="it-IT" dirty="0"/>
          </a:p>
        </p:txBody>
      </p:sp>
      <p:sp>
        <p:nvSpPr>
          <p:cNvPr id="7" name="Footer Placeholder 4">
            <a:extLst>
              <a:ext uri="{FF2B5EF4-FFF2-40B4-BE49-F238E27FC236}"/>
            </a:extLst>
          </p:cNvPr>
          <p:cNvSpPr>
            <a:spLocks noGrp="1"/>
          </p:cNvSpPr>
          <p:nvPr>
            <p:ph type="ftr" sz="quarter" idx="11"/>
          </p:nvPr>
        </p:nvSpPr>
        <p:spPr/>
        <p:txBody>
          <a:bodyPr/>
          <a:lstStyle>
            <a:lvl1pPr>
              <a:defRPr/>
            </a:lvl1pPr>
          </a:lstStyle>
          <a:p>
            <a:pPr>
              <a:defRPr/>
            </a:pPr>
            <a:r>
              <a:rPr lang="it-IT"/>
              <a:t>PROCURA DELLA REPUBBLICA PRESSO IL TRIBUNALE DI TIVOLI</a:t>
            </a:r>
          </a:p>
        </p:txBody>
      </p:sp>
      <p:sp>
        <p:nvSpPr>
          <p:cNvPr id="8" name="Slide Number Placeholder 5">
            <a:extLst>
              <a:ext uri="{FF2B5EF4-FFF2-40B4-BE49-F238E27FC236}"/>
            </a:extLst>
          </p:cNvPr>
          <p:cNvSpPr>
            <a:spLocks noGrp="1"/>
          </p:cNvSpPr>
          <p:nvPr>
            <p:ph type="sldNum" sz="quarter" idx="12"/>
          </p:nvPr>
        </p:nvSpPr>
        <p:spPr/>
        <p:txBody>
          <a:bodyPr/>
          <a:lstStyle>
            <a:lvl1pPr>
              <a:defRPr/>
            </a:lvl1pPr>
          </a:lstStyle>
          <a:p>
            <a:pPr>
              <a:defRPr/>
            </a:pPr>
            <a:fld id="{43C47D2B-4D92-4E09-A1CE-3C9EBA17EE0A}" type="slidenum">
              <a:rPr lang="it-IT"/>
              <a:pPr>
                <a:defRPr/>
              </a:pPr>
              <a:t>‹N›</a:t>
            </a:fld>
            <a:endParaRPr lang="it-IT"/>
          </a:p>
        </p:txBody>
      </p:sp>
    </p:spTree>
    <p:extLst>
      <p:ext uri="{BB962C8B-B14F-4D97-AF65-F5344CB8AC3E}">
        <p14:creationId xmlns:p14="http://schemas.microsoft.com/office/powerpoint/2010/main" val="4219203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4A13C5A2-5829-43DC-9BAC-53B183E44794}" type="datetime1">
              <a:rPr lang="it-IT" smtClean="0"/>
              <a:t>21/03/2019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F368D7F-6B7F-4CCE-AD35-63B4E97AAA3D}" type="slidenum">
              <a:rPr lang="it-IT" smtClean="0"/>
              <a:t>‹N›</a:t>
            </a:fld>
            <a:endParaRPr lang="it-IT"/>
          </a:p>
        </p:txBody>
      </p:sp>
    </p:spTree>
    <p:extLst>
      <p:ext uri="{BB962C8B-B14F-4D97-AF65-F5344CB8AC3E}">
        <p14:creationId xmlns:p14="http://schemas.microsoft.com/office/powerpoint/2010/main" val="2652390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BBFA6B69-2FB8-4715-BAE4-025F4FCB4B0C}" type="datetime1">
              <a:rPr lang="it-IT" smtClean="0"/>
              <a:t>21/03/2019</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8F368D7F-6B7F-4CCE-AD35-63B4E97AAA3D}" type="slidenum">
              <a:rPr lang="it-IT" smtClean="0"/>
              <a:t>‹N›</a:t>
            </a:fld>
            <a:endParaRPr lang="it-IT"/>
          </a:p>
        </p:txBody>
      </p:sp>
    </p:spTree>
    <p:extLst>
      <p:ext uri="{BB962C8B-B14F-4D97-AF65-F5344CB8AC3E}">
        <p14:creationId xmlns:p14="http://schemas.microsoft.com/office/powerpoint/2010/main" val="2395749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FA1F6114-F538-4948-9C05-9D73550E5D64}" type="datetime1">
              <a:rPr lang="it-IT" smtClean="0"/>
              <a:t>21/03/2019</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8F368D7F-6B7F-4CCE-AD35-63B4E97AAA3D}" type="slidenum">
              <a:rPr lang="it-IT" smtClean="0"/>
              <a:t>‹N›</a:t>
            </a:fld>
            <a:endParaRPr lang="it-IT"/>
          </a:p>
        </p:txBody>
      </p:sp>
    </p:spTree>
    <p:extLst>
      <p:ext uri="{BB962C8B-B14F-4D97-AF65-F5344CB8AC3E}">
        <p14:creationId xmlns:p14="http://schemas.microsoft.com/office/powerpoint/2010/main" val="730744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CC33CD97-D76E-4C13-A263-750DE21981C0}" type="datetime1">
              <a:rPr lang="it-IT" smtClean="0"/>
              <a:t>21/03/2019</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8F368D7F-6B7F-4CCE-AD35-63B4E97AAA3D}" type="slidenum">
              <a:rPr lang="it-IT" smtClean="0"/>
              <a:t>‹N›</a:t>
            </a:fld>
            <a:endParaRPr lang="it-IT"/>
          </a:p>
        </p:txBody>
      </p:sp>
    </p:spTree>
    <p:extLst>
      <p:ext uri="{BB962C8B-B14F-4D97-AF65-F5344CB8AC3E}">
        <p14:creationId xmlns:p14="http://schemas.microsoft.com/office/powerpoint/2010/main" val="2610684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1"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CB1D121E-0626-46B7-8183-66D589B99908}" type="datetime1">
              <a:rPr lang="it-IT" smtClean="0"/>
              <a:t>21/03/2019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F368D7F-6B7F-4CCE-AD35-63B4E97AAA3D}" type="slidenum">
              <a:rPr lang="it-IT" smtClean="0"/>
              <a:t>‹N›</a:t>
            </a:fld>
            <a:endParaRPr lang="it-IT"/>
          </a:p>
        </p:txBody>
      </p:sp>
    </p:spTree>
    <p:extLst>
      <p:ext uri="{BB962C8B-B14F-4D97-AF65-F5344CB8AC3E}">
        <p14:creationId xmlns:p14="http://schemas.microsoft.com/office/powerpoint/2010/main" val="938850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E93E0F93-F93F-458F-9EA4-8483BCA0BE73}" type="datetime1">
              <a:rPr lang="it-IT" smtClean="0"/>
              <a:t>21/03/2019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F368D7F-6B7F-4CCE-AD35-63B4E97AAA3D}" type="slidenum">
              <a:rPr lang="it-IT" smtClean="0"/>
              <a:t>‹N›</a:t>
            </a:fld>
            <a:endParaRPr lang="it-IT"/>
          </a:p>
        </p:txBody>
      </p:sp>
    </p:spTree>
    <p:extLst>
      <p:ext uri="{BB962C8B-B14F-4D97-AF65-F5344CB8AC3E}">
        <p14:creationId xmlns:p14="http://schemas.microsoft.com/office/powerpoint/2010/main" val="2123137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529B21-7F62-4253-964C-FC5C9A97AA39}" type="datetime1">
              <a:rPr lang="it-IT" smtClean="0"/>
              <a:t>21/03/2019</a:t>
            </a:fld>
            <a:endParaRPr lang="it-IT"/>
          </a:p>
        </p:txBody>
      </p:sp>
      <p:sp>
        <p:nvSpPr>
          <p:cNvPr id="5" name="Segnaposto piè di pagina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368D7F-6B7F-4CCE-AD35-63B4E97AAA3D}" type="slidenum">
              <a:rPr lang="it-IT" smtClean="0"/>
              <a:t>‹N›</a:t>
            </a:fld>
            <a:endParaRPr lang="it-IT"/>
          </a:p>
        </p:txBody>
      </p:sp>
    </p:spTree>
    <p:extLst>
      <p:ext uri="{BB962C8B-B14F-4D97-AF65-F5344CB8AC3E}">
        <p14:creationId xmlns:p14="http://schemas.microsoft.com/office/powerpoint/2010/main" val="4007765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B5E620-E1B9-4938-A9BD-79D56F09A9EB}" type="datetimeFigureOut">
              <a:rPr lang="it-IT" smtClean="0">
                <a:solidFill>
                  <a:prstClr val="black">
                    <a:tint val="75000"/>
                  </a:prstClr>
                </a:solidFill>
              </a:rPr>
              <a:pPr/>
              <a:t>21/03/2019</a:t>
            </a:fld>
            <a:endParaRPr lang="it-IT">
              <a:solidFill>
                <a:prstClr val="black">
                  <a:tint val="75000"/>
                </a:prstClr>
              </a:solidFill>
            </a:endParaRPr>
          </a:p>
        </p:txBody>
      </p:sp>
      <p:sp>
        <p:nvSpPr>
          <p:cNvPr id="5" name="Segnaposto piè di pagina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3CBD87-F0FD-4B28-9C38-7D0FD4B470B7}"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2161482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125"/>
            <a:ext cx="9144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325" y="287338"/>
            <a:ext cx="7543800" cy="1449387"/>
          </a:xfrm>
          <a:prstGeom prst="rect">
            <a:avLst/>
          </a:prstGeom>
        </p:spPr>
        <p:txBody>
          <a:bodyPr vert="horz" lIns="91440" tIns="45720" rIns="91440" bIns="45720" rtlCol="0" anchor="b">
            <a:normAutofit/>
          </a:bodyPr>
          <a:lstStyle/>
          <a:p>
            <a:r>
              <a:rPr lang="it-IT"/>
              <a:t>Fare clic per modificare stile</a:t>
            </a:r>
            <a:endParaRPr lang="en-US" dirty="0"/>
          </a:p>
        </p:txBody>
      </p:sp>
      <p:sp>
        <p:nvSpPr>
          <p:cNvPr id="2053" name="Text Placeholder 2"/>
          <p:cNvSpPr>
            <a:spLocks noGrp="1"/>
          </p:cNvSpPr>
          <p:nvPr>
            <p:ph type="body" idx="1"/>
          </p:nvPr>
        </p:nvSpPr>
        <p:spPr bwMode="auto">
          <a:xfrm>
            <a:off x="822325" y="1846263"/>
            <a:ext cx="75438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smtClean="0"/>
          </a:p>
        </p:txBody>
      </p:sp>
      <p:sp>
        <p:nvSpPr>
          <p:cNvPr id="4" name="Date Placeholder 3"/>
          <p:cNvSpPr>
            <a:spLocks noGrp="1"/>
          </p:cNvSpPr>
          <p:nvPr>
            <p:ph type="dt" sz="half" idx="2"/>
          </p:nvPr>
        </p:nvSpPr>
        <p:spPr>
          <a:xfrm>
            <a:off x="822325" y="6459538"/>
            <a:ext cx="1854200" cy="365125"/>
          </a:xfrm>
          <a:prstGeom prst="rect">
            <a:avLst/>
          </a:prstGeom>
        </p:spPr>
        <p:txBody>
          <a:bodyPr vert="horz" lIns="91440" tIns="45720" rIns="91440" bIns="45720" rtlCol="0" anchor="ctr"/>
          <a:lstStyle>
            <a:lvl1pPr algn="l">
              <a:defRPr sz="675">
                <a:solidFill>
                  <a:srgbClr val="FFFFFF"/>
                </a:solidFill>
              </a:defRPr>
            </a:lvl1pPr>
          </a:lstStyle>
          <a:p>
            <a:pPr eaLnBrk="0" fontAlgn="base" hangingPunct="0">
              <a:spcBef>
                <a:spcPct val="0"/>
              </a:spcBef>
              <a:spcAft>
                <a:spcPct val="0"/>
              </a:spcAft>
              <a:defRPr/>
            </a:pPr>
            <a:fld id="{8837BE7F-A865-42CD-B8D6-A1CEED233AD0}" type="datetime1">
              <a:rPr lang="it-IT" b="1">
                <a:latin typeface="Verdana" pitchFamily="34" charset="0"/>
                <a:ea typeface="MS PGothic" pitchFamily="34" charset="-128"/>
              </a:rPr>
              <a:pPr eaLnBrk="0" fontAlgn="base" hangingPunct="0">
                <a:spcBef>
                  <a:spcPct val="0"/>
                </a:spcBef>
                <a:spcAft>
                  <a:spcPct val="0"/>
                </a:spcAft>
                <a:defRPr/>
              </a:pPr>
              <a:t>21/03/2019</a:t>
            </a:fld>
            <a:endParaRPr lang="it-IT" b="1" dirty="0">
              <a:latin typeface="Verdana" pitchFamily="34" charset="0"/>
              <a:ea typeface="MS PGothic" pitchFamily="34" charset="-128"/>
            </a:endParaRPr>
          </a:p>
        </p:txBody>
      </p:sp>
      <p:sp>
        <p:nvSpPr>
          <p:cNvPr id="5" name="Footer Placeholder 4"/>
          <p:cNvSpPr>
            <a:spLocks noGrp="1"/>
          </p:cNvSpPr>
          <p:nvPr>
            <p:ph type="ftr" sz="quarter" idx="3"/>
          </p:nvPr>
        </p:nvSpPr>
        <p:spPr>
          <a:xfrm>
            <a:off x="2765425" y="6459538"/>
            <a:ext cx="3616325" cy="365125"/>
          </a:xfrm>
          <a:prstGeom prst="rect">
            <a:avLst/>
          </a:prstGeom>
        </p:spPr>
        <p:txBody>
          <a:bodyPr vert="horz" lIns="91440" tIns="45720" rIns="91440" bIns="45720" rtlCol="0" anchor="ctr"/>
          <a:lstStyle>
            <a:lvl1pPr algn="ctr">
              <a:defRPr sz="675" cap="all" baseline="0">
                <a:solidFill>
                  <a:srgbClr val="FFFFFF"/>
                </a:solidFill>
              </a:defRPr>
            </a:lvl1pPr>
          </a:lstStyle>
          <a:p>
            <a:pPr eaLnBrk="0" fontAlgn="base" hangingPunct="0">
              <a:spcBef>
                <a:spcPct val="0"/>
              </a:spcBef>
              <a:spcAft>
                <a:spcPct val="0"/>
              </a:spcAft>
              <a:defRPr/>
            </a:pPr>
            <a:r>
              <a:rPr lang="it-IT" b="1">
                <a:latin typeface="Verdana" pitchFamily="34" charset="0"/>
                <a:ea typeface="MS PGothic" pitchFamily="34" charset="-128"/>
              </a:rPr>
              <a:t>PROCURA DELLA REPUBBLICA PRESSO IL TRIBUNALE DI TIVOLI</a:t>
            </a:r>
          </a:p>
        </p:txBody>
      </p:sp>
      <p:sp>
        <p:nvSpPr>
          <p:cNvPr id="6" name="Slide Number Placeholder 5"/>
          <p:cNvSpPr>
            <a:spLocks noGrp="1"/>
          </p:cNvSpPr>
          <p:nvPr>
            <p:ph type="sldNum" sz="quarter" idx="4"/>
          </p:nvPr>
        </p:nvSpPr>
        <p:spPr>
          <a:xfrm>
            <a:off x="7424738" y="6459538"/>
            <a:ext cx="984250" cy="365125"/>
          </a:xfrm>
          <a:prstGeom prst="rect">
            <a:avLst/>
          </a:prstGeom>
        </p:spPr>
        <p:txBody>
          <a:bodyPr vert="horz" wrap="square" lIns="91440" tIns="45720" rIns="91440" bIns="45720" numCol="1" anchor="ctr" anchorCtr="0" compatLnSpc="1">
            <a:prstTxWarp prst="textNoShape">
              <a:avLst/>
            </a:prstTxWarp>
          </a:bodyPr>
          <a:lstStyle>
            <a:lvl1pPr algn="r">
              <a:defRPr sz="700">
                <a:solidFill>
                  <a:srgbClr val="FFFFFF"/>
                </a:solidFill>
              </a:defRPr>
            </a:lvl1pPr>
          </a:lstStyle>
          <a:p>
            <a:pPr eaLnBrk="0" fontAlgn="base" hangingPunct="0">
              <a:spcBef>
                <a:spcPct val="0"/>
              </a:spcBef>
              <a:spcAft>
                <a:spcPct val="0"/>
              </a:spcAft>
              <a:defRPr/>
            </a:pPr>
            <a:fld id="{8D8478BB-58FF-474C-91F6-90E733644EF5}" type="slidenum">
              <a:rPr lang="it-IT" b="1">
                <a:latin typeface="Verdana" pitchFamily="34" charset="0"/>
                <a:ea typeface="MS PGothic" pitchFamily="34" charset="-128"/>
              </a:rPr>
              <a:pPr eaLnBrk="0" fontAlgn="base" hangingPunct="0">
                <a:spcBef>
                  <a:spcPct val="0"/>
                </a:spcBef>
                <a:spcAft>
                  <a:spcPct val="0"/>
                </a:spcAft>
                <a:defRPr/>
              </a:pPr>
              <a:t>‹N›</a:t>
            </a:fld>
            <a:endParaRPr lang="it-IT" b="1">
              <a:latin typeface="Verdana" pitchFamily="34" charset="0"/>
              <a:ea typeface="MS PGothic" pitchFamily="34" charset="-128"/>
            </a:endParaRPr>
          </a:p>
        </p:txBody>
      </p:sp>
      <p:cxnSp>
        <p:nvCxnSpPr>
          <p:cNvPr id="10" name="Straight Connector 9"/>
          <p:cNvCxnSpPr/>
          <p:nvPr/>
        </p:nvCxnSpPr>
        <p:spPr>
          <a:xfrm>
            <a:off x="895350" y="1738313"/>
            <a:ext cx="747553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84450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dt="0"/>
  <p:txStyles>
    <p:titleStyle>
      <a:lvl1pPr algn="l" defTabSz="685800" rtl="0" eaLnBrk="0" fontAlgn="base" hangingPunct="0">
        <a:lnSpc>
          <a:spcPct val="85000"/>
        </a:lnSpc>
        <a:spcBef>
          <a:spcPct val="0"/>
        </a:spcBef>
        <a:spcAft>
          <a:spcPct val="0"/>
        </a:spcAft>
        <a:defRPr sz="3600" kern="1200" spc="-38">
          <a:solidFill>
            <a:srgbClr val="404040"/>
          </a:solidFill>
          <a:latin typeface="+mj-lt"/>
          <a:ea typeface="+mj-ea"/>
          <a:cs typeface="+mj-cs"/>
        </a:defRPr>
      </a:lvl1pPr>
      <a:lvl2pPr algn="l" defTabSz="685800" rtl="0" eaLnBrk="0" fontAlgn="base" hangingPunct="0">
        <a:lnSpc>
          <a:spcPct val="85000"/>
        </a:lnSpc>
        <a:spcBef>
          <a:spcPct val="0"/>
        </a:spcBef>
        <a:spcAft>
          <a:spcPct val="0"/>
        </a:spcAft>
        <a:defRPr sz="3600">
          <a:solidFill>
            <a:srgbClr val="404040"/>
          </a:solidFill>
          <a:latin typeface="Calibri Light" pitchFamily="34" charset="0"/>
        </a:defRPr>
      </a:lvl2pPr>
      <a:lvl3pPr algn="l" defTabSz="685800" rtl="0" eaLnBrk="0" fontAlgn="base" hangingPunct="0">
        <a:lnSpc>
          <a:spcPct val="85000"/>
        </a:lnSpc>
        <a:spcBef>
          <a:spcPct val="0"/>
        </a:spcBef>
        <a:spcAft>
          <a:spcPct val="0"/>
        </a:spcAft>
        <a:defRPr sz="3600">
          <a:solidFill>
            <a:srgbClr val="404040"/>
          </a:solidFill>
          <a:latin typeface="Calibri Light" pitchFamily="34" charset="0"/>
        </a:defRPr>
      </a:lvl3pPr>
      <a:lvl4pPr algn="l" defTabSz="685800" rtl="0" eaLnBrk="0" fontAlgn="base" hangingPunct="0">
        <a:lnSpc>
          <a:spcPct val="85000"/>
        </a:lnSpc>
        <a:spcBef>
          <a:spcPct val="0"/>
        </a:spcBef>
        <a:spcAft>
          <a:spcPct val="0"/>
        </a:spcAft>
        <a:defRPr sz="3600">
          <a:solidFill>
            <a:srgbClr val="404040"/>
          </a:solidFill>
          <a:latin typeface="Calibri Light" pitchFamily="34" charset="0"/>
        </a:defRPr>
      </a:lvl4pPr>
      <a:lvl5pPr algn="l" defTabSz="685800" rtl="0" eaLnBrk="0" fontAlgn="base" hangingPunct="0">
        <a:lnSpc>
          <a:spcPct val="85000"/>
        </a:lnSpc>
        <a:spcBef>
          <a:spcPct val="0"/>
        </a:spcBef>
        <a:spcAft>
          <a:spcPct val="0"/>
        </a:spcAft>
        <a:defRPr sz="3600">
          <a:solidFill>
            <a:srgbClr val="404040"/>
          </a:solidFill>
          <a:latin typeface="Calibri Light" pitchFamily="34" charset="0"/>
        </a:defRPr>
      </a:lvl5pPr>
      <a:lvl6pPr marL="457200" algn="l" defTabSz="685800" rtl="0" fontAlgn="base">
        <a:lnSpc>
          <a:spcPct val="85000"/>
        </a:lnSpc>
        <a:spcBef>
          <a:spcPct val="0"/>
        </a:spcBef>
        <a:spcAft>
          <a:spcPct val="0"/>
        </a:spcAft>
        <a:defRPr sz="3600">
          <a:solidFill>
            <a:srgbClr val="404040"/>
          </a:solidFill>
          <a:latin typeface="Calibri Light" pitchFamily="34" charset="0"/>
        </a:defRPr>
      </a:lvl6pPr>
      <a:lvl7pPr marL="914400" algn="l" defTabSz="685800" rtl="0" fontAlgn="base">
        <a:lnSpc>
          <a:spcPct val="85000"/>
        </a:lnSpc>
        <a:spcBef>
          <a:spcPct val="0"/>
        </a:spcBef>
        <a:spcAft>
          <a:spcPct val="0"/>
        </a:spcAft>
        <a:defRPr sz="3600">
          <a:solidFill>
            <a:srgbClr val="404040"/>
          </a:solidFill>
          <a:latin typeface="Calibri Light" pitchFamily="34" charset="0"/>
        </a:defRPr>
      </a:lvl7pPr>
      <a:lvl8pPr marL="1371600" algn="l" defTabSz="685800" rtl="0" fontAlgn="base">
        <a:lnSpc>
          <a:spcPct val="85000"/>
        </a:lnSpc>
        <a:spcBef>
          <a:spcPct val="0"/>
        </a:spcBef>
        <a:spcAft>
          <a:spcPct val="0"/>
        </a:spcAft>
        <a:defRPr sz="3600">
          <a:solidFill>
            <a:srgbClr val="404040"/>
          </a:solidFill>
          <a:latin typeface="Calibri Light" pitchFamily="34" charset="0"/>
        </a:defRPr>
      </a:lvl8pPr>
      <a:lvl9pPr marL="1828800" algn="l" defTabSz="685800" rtl="0" fontAlgn="base">
        <a:lnSpc>
          <a:spcPct val="85000"/>
        </a:lnSpc>
        <a:spcBef>
          <a:spcPct val="0"/>
        </a:spcBef>
        <a:spcAft>
          <a:spcPct val="0"/>
        </a:spcAft>
        <a:defRPr sz="3600">
          <a:solidFill>
            <a:srgbClr val="404040"/>
          </a:solidFill>
          <a:latin typeface="Calibri Light" pitchFamily="34" charset="0"/>
        </a:defRPr>
      </a:lvl9pPr>
    </p:titleStyle>
    <p:bodyStyle>
      <a:lvl1pPr marL="68263" indent="-68263" algn="l" defTabSz="685800" rtl="0" eaLnBrk="0" fontAlgn="base" hangingPunct="0">
        <a:lnSpc>
          <a:spcPct val="90000"/>
        </a:lnSpc>
        <a:spcBef>
          <a:spcPts val="900"/>
        </a:spcBef>
        <a:spcAft>
          <a:spcPts val="150"/>
        </a:spcAft>
        <a:buClr>
          <a:schemeClr val="accent1"/>
        </a:buClr>
        <a:buSzPct val="100000"/>
        <a:buFont typeface="Calibri" panose="020F0502020204030204" pitchFamily="34" charset="0"/>
        <a:buChar char=" "/>
        <a:defRPr sz="1500" kern="1200">
          <a:solidFill>
            <a:srgbClr val="404040"/>
          </a:solidFill>
          <a:latin typeface="+mn-lt"/>
          <a:ea typeface="+mn-ea"/>
          <a:cs typeface="+mn-cs"/>
        </a:defRPr>
      </a:lvl1pPr>
      <a:lvl2pPr marL="287338" indent="-136525" algn="l" defTabSz="685800" rtl="0" eaLnBrk="0" fontAlgn="base" hangingPunct="0">
        <a:lnSpc>
          <a:spcPct val="90000"/>
        </a:lnSpc>
        <a:spcBef>
          <a:spcPts val="150"/>
        </a:spcBef>
        <a:spcAft>
          <a:spcPts val="300"/>
        </a:spcAft>
        <a:buClr>
          <a:schemeClr val="accent1"/>
        </a:buClr>
        <a:buFont typeface="Calibri" pitchFamily="34" charset="0"/>
        <a:buChar char="◦"/>
        <a:defRPr sz="1300" kern="1200">
          <a:solidFill>
            <a:srgbClr val="404040"/>
          </a:solidFill>
          <a:latin typeface="+mn-lt"/>
          <a:ea typeface="+mn-ea"/>
          <a:cs typeface="+mn-cs"/>
        </a:defRPr>
      </a:lvl2pPr>
      <a:lvl3pPr marL="423863" indent="-136525" algn="l" defTabSz="685800" rtl="0" eaLnBrk="0" fontAlgn="base" hangingPunct="0">
        <a:lnSpc>
          <a:spcPct val="90000"/>
        </a:lnSpc>
        <a:spcBef>
          <a:spcPts val="150"/>
        </a:spcBef>
        <a:spcAft>
          <a:spcPts val="300"/>
        </a:spcAft>
        <a:buClr>
          <a:schemeClr val="accent1"/>
        </a:buClr>
        <a:buFont typeface="Calibri" pitchFamily="34" charset="0"/>
        <a:buChar char="◦"/>
        <a:defRPr sz="1000" kern="1200">
          <a:solidFill>
            <a:srgbClr val="404040"/>
          </a:solidFill>
          <a:latin typeface="+mn-lt"/>
          <a:ea typeface="+mn-ea"/>
          <a:cs typeface="+mn-cs"/>
        </a:defRPr>
      </a:lvl3pPr>
      <a:lvl4pPr marL="561975" indent="-136525" algn="l" defTabSz="685800" rtl="0" eaLnBrk="0" fontAlgn="base" hangingPunct="0">
        <a:lnSpc>
          <a:spcPct val="90000"/>
        </a:lnSpc>
        <a:spcBef>
          <a:spcPts val="150"/>
        </a:spcBef>
        <a:spcAft>
          <a:spcPts val="300"/>
        </a:spcAft>
        <a:buClr>
          <a:schemeClr val="accent1"/>
        </a:buClr>
        <a:buFont typeface="Calibri" pitchFamily="34" charset="0"/>
        <a:buChar char="◦"/>
        <a:defRPr sz="1000" kern="1200">
          <a:solidFill>
            <a:srgbClr val="404040"/>
          </a:solidFill>
          <a:latin typeface="+mn-lt"/>
          <a:ea typeface="+mn-ea"/>
          <a:cs typeface="+mn-cs"/>
        </a:defRPr>
      </a:lvl4pPr>
      <a:lvl5pPr marL="698500" indent="-136525" algn="l" defTabSz="685800" rtl="0" eaLnBrk="0" fontAlgn="base" hangingPunct="0">
        <a:lnSpc>
          <a:spcPct val="90000"/>
        </a:lnSpc>
        <a:spcBef>
          <a:spcPts val="150"/>
        </a:spcBef>
        <a:spcAft>
          <a:spcPts val="300"/>
        </a:spcAft>
        <a:buClr>
          <a:schemeClr val="accent1"/>
        </a:buClr>
        <a:buFont typeface="Calibri" pitchFamily="34" charset="0"/>
        <a:buChar char="◦"/>
        <a:defRPr sz="1000" kern="1200">
          <a:solidFill>
            <a:srgbClr val="404040"/>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3568" y="2132856"/>
            <a:ext cx="7772400" cy="1008112"/>
          </a:xfrm>
        </p:spPr>
        <p:txBody>
          <a:bodyPr>
            <a:noAutofit/>
          </a:bodyPr>
          <a:lstStyle/>
          <a:p>
            <a:r>
              <a:rPr lang="en-US" sz="1800" dirty="0"/>
              <a:t/>
            </a:r>
            <a:br>
              <a:rPr lang="en-US" sz="1800" dirty="0"/>
            </a:br>
            <a:r>
              <a:rPr lang="en-US" sz="2000" b="1" dirty="0" err="1">
                <a:latin typeface="Albertus Extra Bold" panose="020E0802040304020204" pitchFamily="34" charset="0"/>
              </a:rPr>
              <a:t>Seminario</a:t>
            </a:r>
            <a:r>
              <a:rPr lang="en-US" sz="2000" b="1" dirty="0">
                <a:latin typeface="Albertus Extra Bold" panose="020E0802040304020204" pitchFamily="34" charset="0"/>
              </a:rPr>
              <a:t> </a:t>
            </a:r>
            <a:r>
              <a:rPr lang="en-US" sz="2000" b="1" dirty="0" err="1">
                <a:latin typeface="Albertus Extra Bold" panose="020E0802040304020204" pitchFamily="34" charset="0"/>
              </a:rPr>
              <a:t>Antimafia</a:t>
            </a:r>
            <a:r>
              <a:rPr lang="en-US" sz="2000" b="1" dirty="0">
                <a:latin typeface="Albertus Extra Bold" panose="020E0802040304020204" pitchFamily="34" charset="0"/>
              </a:rPr>
              <a:t> Argentina - Italia</a:t>
            </a:r>
            <a:br>
              <a:rPr lang="en-US" sz="2000" b="1" dirty="0">
                <a:latin typeface="Albertus Extra Bold" panose="020E0802040304020204" pitchFamily="34" charset="0"/>
              </a:rPr>
            </a:br>
            <a:r>
              <a:rPr lang="en-US" sz="2000" b="1" dirty="0" smtClean="0">
                <a:latin typeface="Albertus Extra Bold" panose="020E0802040304020204" pitchFamily="34" charset="0"/>
              </a:rPr>
              <a:t>24 -</a:t>
            </a:r>
            <a:r>
              <a:rPr lang="en-US" sz="2000" b="1" dirty="0">
                <a:latin typeface="Albertus Extra Bold" panose="020E0802040304020204" pitchFamily="34" charset="0"/>
              </a:rPr>
              <a:t>29 </a:t>
            </a:r>
            <a:r>
              <a:rPr lang="en-US" sz="2000" b="1" dirty="0" err="1">
                <a:latin typeface="Albertus Extra Bold" panose="020E0802040304020204" pitchFamily="34" charset="0"/>
              </a:rPr>
              <a:t>Marzo</a:t>
            </a:r>
            <a:r>
              <a:rPr lang="en-US" sz="2000" b="1" dirty="0">
                <a:latin typeface="Albertus Extra Bold" panose="020E0802040304020204" pitchFamily="34" charset="0"/>
              </a:rPr>
              <a:t> 2019 – Buenos Aires</a:t>
            </a:r>
            <a:br>
              <a:rPr lang="en-US" sz="2000" b="1" dirty="0">
                <a:latin typeface="Albertus Extra Bold" panose="020E0802040304020204" pitchFamily="34" charset="0"/>
              </a:rPr>
            </a:br>
            <a:r>
              <a:rPr lang="en-US" sz="2000" b="1" dirty="0">
                <a:latin typeface="Arial Black" panose="020B0A04020102020204" pitchFamily="34" charset="0"/>
              </a:rPr>
              <a:t/>
            </a:r>
            <a:br>
              <a:rPr lang="en-US" sz="2000" b="1" dirty="0">
                <a:latin typeface="Arial Black" panose="020B0A04020102020204" pitchFamily="34" charset="0"/>
              </a:rPr>
            </a:br>
            <a:endParaRPr lang="it-IT" sz="2000" b="1" dirty="0">
              <a:latin typeface="Arial Black" panose="020B0A04020102020204" pitchFamily="34" charset="0"/>
            </a:endParaRPr>
          </a:p>
        </p:txBody>
      </p:sp>
      <p:sp>
        <p:nvSpPr>
          <p:cNvPr id="3" name="Sottotitolo 2"/>
          <p:cNvSpPr>
            <a:spLocks noGrp="1"/>
          </p:cNvSpPr>
          <p:nvPr>
            <p:ph type="subTitle" idx="1"/>
          </p:nvPr>
        </p:nvSpPr>
        <p:spPr>
          <a:xfrm>
            <a:off x="1407604" y="2996952"/>
            <a:ext cx="6400800" cy="2016224"/>
          </a:xfrm>
        </p:spPr>
        <p:txBody>
          <a:bodyPr>
            <a:normAutofit fontScale="62500" lnSpcReduction="20000"/>
          </a:bodyPr>
          <a:lstStyle/>
          <a:p>
            <a:endParaRPr lang="en-US" sz="2300" b="1" i="1"/>
          </a:p>
          <a:p>
            <a:r>
              <a:rPr lang="en-US" sz="3600" b="1">
                <a:latin typeface="Antique Olive" panose="020B0603020204030204" pitchFamily="34" charset="0"/>
              </a:rPr>
              <a:t>Il traffico Internazionale di stupefacenti</a:t>
            </a:r>
          </a:p>
          <a:p>
            <a:endParaRPr lang="en-US" sz="3600" b="1">
              <a:latin typeface="Antique Olive" panose="020B0603020204030204" pitchFamily="34" charset="0"/>
            </a:endParaRPr>
          </a:p>
          <a:p>
            <a:endParaRPr lang="en-US" sz="2800" b="1">
              <a:latin typeface="Antique Olive" panose="020B0603020204030204" pitchFamily="34" charset="0"/>
            </a:endParaRPr>
          </a:p>
          <a:p>
            <a:r>
              <a:rPr lang="en-US" sz="2600" b="1">
                <a:latin typeface="Antique Olive" panose="020B0603020204030204" pitchFamily="34" charset="0"/>
              </a:rPr>
              <a:t>Michele Del Prete   </a:t>
            </a:r>
          </a:p>
          <a:p>
            <a:r>
              <a:rPr lang="en-US" sz="2600" b="1">
                <a:latin typeface="Antique Olive" panose="020B0603020204030204" pitchFamily="34" charset="0"/>
              </a:rPr>
              <a:t>Sostituto Procuratore Antimafia e Antiterrorismo</a:t>
            </a:r>
            <a:endParaRPr lang="en-US" sz="2600" b="1" dirty="0">
              <a:latin typeface="Antique Olive" panose="020B0603020204030204"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81" y="404665"/>
            <a:ext cx="2232248" cy="1147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egnaposto numero diapositiva 3"/>
          <p:cNvSpPr>
            <a:spLocks noGrp="1"/>
          </p:cNvSpPr>
          <p:nvPr>
            <p:ph type="sldNum" sz="quarter" idx="12"/>
          </p:nvPr>
        </p:nvSpPr>
        <p:spPr/>
        <p:txBody>
          <a:bodyPr/>
          <a:lstStyle/>
          <a:p>
            <a:fld id="{8F368D7F-6B7F-4CCE-AD35-63B4E97AAA3D}" type="slidenum">
              <a:rPr lang="it-IT" smtClean="0"/>
              <a:t>1</a:t>
            </a:fld>
            <a:endParaRPr lang="it-IT"/>
          </a:p>
        </p:txBody>
      </p:sp>
    </p:spTree>
    <p:extLst>
      <p:ext uri="{BB962C8B-B14F-4D97-AF65-F5344CB8AC3E}">
        <p14:creationId xmlns:p14="http://schemas.microsoft.com/office/powerpoint/2010/main" val="41548175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60648"/>
            <a:ext cx="8229600" cy="1156990"/>
          </a:xfrm>
        </p:spPr>
        <p:txBody>
          <a:bodyPr>
            <a:noAutofit/>
          </a:bodyPr>
          <a:lstStyle/>
          <a:p>
            <a:r>
              <a:rPr lang="it-IT" sz="2400" dirty="0"/>
              <a:t/>
            </a:r>
            <a:br>
              <a:rPr lang="it-IT" sz="2400" dirty="0"/>
            </a:br>
            <a:r>
              <a:rPr lang="it-IT" sz="2400" dirty="0"/>
              <a:t/>
            </a:r>
            <a:br>
              <a:rPr lang="it-IT" sz="2400" dirty="0"/>
            </a:br>
            <a:r>
              <a:rPr lang="it-IT" sz="2800" b="1" dirty="0">
                <a:latin typeface="Britannic Bold" panose="020B0903060703020204" pitchFamily="34" charset="0"/>
              </a:rPr>
              <a:t> Le principali rotte del traffico di cocaina </a:t>
            </a:r>
          </a:p>
        </p:txBody>
      </p:sp>
      <p:sp>
        <p:nvSpPr>
          <p:cNvPr id="3" name="Segnaposto contenuto 2"/>
          <p:cNvSpPr>
            <a:spLocks noGrp="1"/>
          </p:cNvSpPr>
          <p:nvPr>
            <p:ph idx="1"/>
          </p:nvPr>
        </p:nvSpPr>
        <p:spPr>
          <a:xfrm>
            <a:off x="559080" y="1484784"/>
            <a:ext cx="8229600" cy="3456384"/>
          </a:xfrm>
        </p:spPr>
        <p:txBody>
          <a:bodyPr>
            <a:noAutofit/>
          </a:bodyPr>
          <a:lstStyle/>
          <a:p>
            <a:pPr algn="just"/>
            <a:r>
              <a:rPr lang="it-IT" sz="1400" dirty="0">
                <a:latin typeface="Britannic Bold" panose="020B0903060703020204" pitchFamily="34" charset="0"/>
                <a:cs typeface="Times New Roman" panose="02020603050405020304" pitchFamily="18" charset="0"/>
              </a:rPr>
              <a:t>Tradizionalmente, per quanto riguarda il traffico di cocaina ( una delle droghe più diffuse al mondo) partendo dai paesi di produzione del sud America, i narcotrafficanti seguivano, fondamentalmente tre rotte : </a:t>
            </a:r>
          </a:p>
          <a:p>
            <a:pPr algn="just"/>
            <a:r>
              <a:rPr lang="it-IT" sz="1400" dirty="0">
                <a:latin typeface="Britannic Bold" panose="020B0903060703020204" pitchFamily="34" charset="0"/>
                <a:cs typeface="Times New Roman" panose="02020603050405020304" pitchFamily="18" charset="0"/>
              </a:rPr>
              <a:t>-la prima verso il mercato nord americano attraverso il Messico (via terra, via mare e per via aerea) controllata dai grandi cartelli messicani presenti anche nei territorio di produzione ; </a:t>
            </a:r>
          </a:p>
          <a:p>
            <a:pPr algn="just"/>
            <a:r>
              <a:rPr lang="it-IT" sz="1400" dirty="0">
                <a:latin typeface="Britannic Bold" panose="020B0903060703020204" pitchFamily="34" charset="0"/>
                <a:cs typeface="Times New Roman" panose="02020603050405020304" pitchFamily="18" charset="0"/>
              </a:rPr>
              <a:t>la seconda e la terza verso il mercato europeo ( in particolare attraverso la rotta africana dove la cocaina viene stoccata in grandi depositi presenti nei paesi centro-africani che si affacciano sull’oceano e, poi, dal centro dell’Africa viene spedita verso l’Europa nei modi più diversi ( ovulatori imbarcati sulle linee aeree, via mare verso i porti europei, prima via terra e poi via mare, </a:t>
            </a:r>
            <a:r>
              <a:rPr lang="it-IT" sz="1400" dirty="0" err="1">
                <a:latin typeface="Britannic Bold" panose="020B0903060703020204" pitchFamily="34" charset="0"/>
                <a:cs typeface="Times New Roman" panose="02020603050405020304" pitchFamily="18" charset="0"/>
              </a:rPr>
              <a:t>ecc</a:t>
            </a:r>
            <a:r>
              <a:rPr lang="it-IT" sz="1400" dirty="0">
                <a:latin typeface="Britannic Bold" panose="020B0903060703020204" pitchFamily="34" charset="0"/>
                <a:cs typeface="Times New Roman" panose="02020603050405020304" pitchFamily="18" charset="0"/>
              </a:rPr>
              <a:t> ) </a:t>
            </a:r>
          </a:p>
          <a:p>
            <a:pPr algn="just"/>
            <a:r>
              <a:rPr lang="it-IT" sz="1400" dirty="0">
                <a:latin typeface="Britannic Bold" panose="020B0903060703020204" pitchFamily="34" charset="0"/>
                <a:cs typeface="Times New Roman" panose="02020603050405020304" pitchFamily="18" charset="0"/>
              </a:rPr>
              <a:t>La terza rotta,  invece, via mare, direttamente, dai porti sud e centro americani verso l’Europa ed i suoi porti, per lo più imbarcata nelle navi porta-container. I punti di approdo sono collocati, oramai, su tre grandi direttrici : i grandi porti dell’Europa settentrionale (Amsterdam, Rotterdam, Anversa), quelli dell’Europa meridionale –spagnoli ed italiani – e infine ( e si tratta di un novità degli ultimi anni ) quelli ubicati nel Mar Nero ( Odessa, Costanza, ecc.) .</a:t>
            </a:r>
          </a:p>
          <a:p>
            <a:pPr marL="0" indent="0" algn="just">
              <a:buNone/>
            </a:pPr>
            <a:r>
              <a:rPr lang="it-IT" sz="1400" dirty="0">
                <a:latin typeface="Britannic Bold" panose="020B0903060703020204" pitchFamily="34" charset="0"/>
                <a:cs typeface="Times New Roman" panose="02020603050405020304" pitchFamily="18" charset="0"/>
              </a:rPr>
              <a:t> </a:t>
            </a:r>
          </a:p>
        </p:txBody>
      </p:sp>
      <p:pic>
        <p:nvPicPr>
          <p:cNvPr id="103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4939605"/>
            <a:ext cx="4464496" cy="1692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3929" y="260650"/>
            <a:ext cx="1368153" cy="765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egnaposto numero diapositiva 3"/>
          <p:cNvSpPr>
            <a:spLocks noGrp="1"/>
          </p:cNvSpPr>
          <p:nvPr>
            <p:ph type="sldNum" sz="quarter" idx="12"/>
          </p:nvPr>
        </p:nvSpPr>
        <p:spPr/>
        <p:txBody>
          <a:bodyPr/>
          <a:lstStyle/>
          <a:p>
            <a:fld id="{8F368D7F-6B7F-4CCE-AD35-63B4E97AAA3D}" type="slidenum">
              <a:rPr lang="it-IT" smtClean="0"/>
              <a:t>10</a:t>
            </a:fld>
            <a:endParaRPr lang="it-IT"/>
          </a:p>
        </p:txBody>
      </p:sp>
    </p:spTree>
    <p:extLst>
      <p:ext uri="{BB962C8B-B14F-4D97-AF65-F5344CB8AC3E}">
        <p14:creationId xmlns:p14="http://schemas.microsoft.com/office/powerpoint/2010/main" val="28863625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2565" y="116632"/>
            <a:ext cx="8229600" cy="1359024"/>
          </a:xfrm>
        </p:spPr>
        <p:txBody>
          <a:bodyPr>
            <a:normAutofit/>
          </a:bodyPr>
          <a:lstStyle/>
          <a:p>
            <a:r>
              <a:rPr lang="it-IT" sz="1800" dirty="0" smtClean="0">
                <a:latin typeface="Britannic Bold" panose="020B0903060703020204" pitchFamily="34" charset="0"/>
              </a:rPr>
              <a:t/>
            </a:r>
            <a:br>
              <a:rPr lang="it-IT" sz="1800" dirty="0" smtClean="0">
                <a:latin typeface="Britannic Bold" panose="020B0903060703020204" pitchFamily="34" charset="0"/>
              </a:rPr>
            </a:br>
            <a:r>
              <a:rPr lang="it-IT" sz="1800" dirty="0" smtClean="0">
                <a:latin typeface="Britannic Bold" panose="020B0903060703020204" pitchFamily="34" charset="0"/>
              </a:rPr>
              <a:t/>
            </a:r>
            <a:br>
              <a:rPr lang="it-IT" sz="1800" dirty="0" smtClean="0">
                <a:latin typeface="Britannic Bold" panose="020B0903060703020204" pitchFamily="34" charset="0"/>
              </a:rPr>
            </a:br>
            <a:r>
              <a:rPr lang="it-IT" sz="1800" dirty="0" smtClean="0">
                <a:latin typeface="Arial" panose="020B0604020202020204" pitchFamily="34" charset="0"/>
                <a:cs typeface="Arial" panose="020B0604020202020204" pitchFamily="34" charset="0"/>
              </a:rPr>
              <a:t>Le </a:t>
            </a:r>
            <a:r>
              <a:rPr lang="it-IT" sz="1800" dirty="0">
                <a:latin typeface="Arial" panose="020B0604020202020204" pitchFamily="34" charset="0"/>
                <a:cs typeface="Arial" panose="020B0604020202020204" pitchFamily="34" charset="0"/>
              </a:rPr>
              <a:t>nuove tendenze del mercato degli stupefacenti : </a:t>
            </a:r>
            <a:r>
              <a:rPr lang="it-IT" sz="1800" dirty="0" smtClean="0">
                <a:latin typeface="Arial" panose="020B0604020202020204" pitchFamily="34" charset="0"/>
                <a:cs typeface="Arial" panose="020B0604020202020204" pitchFamily="34" charset="0"/>
              </a:rPr>
              <a:t/>
            </a:r>
            <a:br>
              <a:rPr lang="it-IT" sz="1800" dirty="0" smtClean="0">
                <a:latin typeface="Arial" panose="020B0604020202020204" pitchFamily="34" charset="0"/>
                <a:cs typeface="Arial" panose="020B0604020202020204" pitchFamily="34" charset="0"/>
              </a:rPr>
            </a:br>
            <a:r>
              <a:rPr lang="it-IT" sz="1800" dirty="0" smtClean="0">
                <a:latin typeface="Arial" panose="020B0604020202020204" pitchFamily="34" charset="0"/>
                <a:cs typeface="Arial" panose="020B0604020202020204" pitchFamily="34" charset="0"/>
              </a:rPr>
              <a:t>le </a:t>
            </a:r>
            <a:r>
              <a:rPr lang="it-IT" sz="1800" dirty="0">
                <a:latin typeface="Arial" panose="020B0604020202020204" pitchFamily="34" charset="0"/>
                <a:cs typeface="Arial" panose="020B0604020202020204" pitchFamily="34" charset="0"/>
              </a:rPr>
              <a:t>sostanze psicoattive ovvero i precursori di nuove </a:t>
            </a:r>
            <a:r>
              <a:rPr lang="it-IT" sz="1800" dirty="0" smtClean="0">
                <a:latin typeface="Arial" panose="020B0604020202020204" pitchFamily="34" charset="0"/>
                <a:cs typeface="Arial" panose="020B0604020202020204" pitchFamily="34" charset="0"/>
              </a:rPr>
              <a:t>droghe </a:t>
            </a:r>
            <a:endParaRPr lang="it-IT" sz="1800" dirty="0">
              <a:latin typeface="Arial" panose="020B0604020202020204" pitchFamily="34" charset="0"/>
              <a:cs typeface="Arial" panose="020B0604020202020204" pitchFamily="34" charset="0"/>
            </a:endParaRPr>
          </a:p>
        </p:txBody>
      </p:sp>
      <p:sp>
        <p:nvSpPr>
          <p:cNvPr id="3" name="Segnaposto contenuto 2"/>
          <p:cNvSpPr>
            <a:spLocks noGrp="1"/>
          </p:cNvSpPr>
          <p:nvPr>
            <p:ph idx="1"/>
          </p:nvPr>
        </p:nvSpPr>
        <p:spPr/>
        <p:txBody>
          <a:bodyPr>
            <a:normAutofit lnSpcReduction="10000"/>
          </a:bodyPr>
          <a:lstStyle/>
          <a:p>
            <a:pPr algn="just"/>
            <a:r>
              <a:rPr lang="it-IT" sz="1400" dirty="0">
                <a:latin typeface="Arial" panose="020B0604020202020204" pitchFamily="34" charset="0"/>
                <a:cs typeface="Arial" panose="020B0604020202020204" pitchFamily="34" charset="0"/>
              </a:rPr>
              <a:t>Negli ultimi anni lo scenario nazionale ed internazionale in materia di stupefacenti ha subito mutamenti radicali; da una parte infatti si assiste ad una  stabilizzazione  o addirittura ad una diminuzione dei consumi di alcune droghe tradizionali come la cocaina, la cannabis e l’eroina che si erano diffuse nell’ultimo decennio e, dall’altra, si rileva l’ingresso sul mercato di un numero sempre crescente di sostanze psicoattive ovvero di precursori di nuove droghe ; </a:t>
            </a:r>
            <a:r>
              <a:rPr lang="it-IT" sz="1400" dirty="0" smtClean="0">
                <a:latin typeface="Arial" panose="020B0604020202020204" pitchFamily="34" charset="0"/>
                <a:cs typeface="Arial" panose="020B0604020202020204" pitchFamily="34" charset="0"/>
              </a:rPr>
              <a:t>si </a:t>
            </a:r>
            <a:r>
              <a:rPr lang="it-IT" sz="1400" dirty="0">
                <a:latin typeface="Arial" panose="020B0604020202020204" pitchFamily="34" charset="0"/>
                <a:cs typeface="Arial" panose="020B0604020202020204" pitchFamily="34" charset="0"/>
              </a:rPr>
              <a:t>tratta di sostanze chimiche essenziali per la produzione di sostanze illecite spesso destinate ad usi legittimi e farmacologici la cui disponibilità ha un ampio impatto sul mercato e sui metodi di produzione e ricettazione nei laboratori </a:t>
            </a:r>
            <a:r>
              <a:rPr lang="it-IT" sz="1400" dirty="0" smtClean="0">
                <a:latin typeface="Arial" panose="020B0604020202020204" pitchFamily="34" charset="0"/>
                <a:cs typeface="Arial" panose="020B0604020202020204" pitchFamily="34" charset="0"/>
              </a:rPr>
              <a:t>clandestini ;</a:t>
            </a:r>
          </a:p>
          <a:p>
            <a:pPr algn="just"/>
            <a:endParaRPr lang="it-IT" sz="1400" dirty="0" smtClean="0">
              <a:latin typeface="Arial" panose="020B0604020202020204" pitchFamily="34" charset="0"/>
              <a:cs typeface="Arial" panose="020B0604020202020204" pitchFamily="34" charset="0"/>
            </a:endParaRPr>
          </a:p>
          <a:p>
            <a:pPr algn="just"/>
            <a:r>
              <a:rPr lang="it-IT" sz="1400" dirty="0" smtClean="0">
                <a:latin typeface="Arial" panose="020B0604020202020204" pitchFamily="34" charset="0"/>
                <a:cs typeface="Arial" panose="020B0604020202020204" pitchFamily="34" charset="0"/>
              </a:rPr>
              <a:t>Tale </a:t>
            </a:r>
            <a:r>
              <a:rPr lang="it-IT" sz="1400" dirty="0">
                <a:latin typeface="Arial" panose="020B0604020202020204" pitchFamily="34" charset="0"/>
                <a:cs typeface="Arial" panose="020B0604020202020204" pitchFamily="34" charset="0"/>
              </a:rPr>
              <a:t>tendenza emersa a livello internazionale riguarda in particolare </a:t>
            </a:r>
            <a:r>
              <a:rPr lang="it-IT" sz="1400" b="1" dirty="0">
                <a:latin typeface="Arial" panose="020B0604020202020204" pitchFamily="34" charset="0"/>
                <a:cs typeface="Arial" panose="020B0604020202020204" pitchFamily="34" charset="0"/>
              </a:rPr>
              <a:t>una sostanza chimica denominata </a:t>
            </a:r>
            <a:r>
              <a:rPr lang="it-IT" sz="1400" b="1" dirty="0" err="1">
                <a:latin typeface="Arial" panose="020B0604020202020204" pitchFamily="34" charset="0"/>
                <a:cs typeface="Arial" panose="020B0604020202020204" pitchFamily="34" charset="0"/>
              </a:rPr>
              <a:t>Tramadolo</a:t>
            </a:r>
            <a:r>
              <a:rPr lang="it-IT" sz="1400" dirty="0">
                <a:latin typeface="Arial" panose="020B0604020202020204" pitchFamily="34" charset="0"/>
                <a:cs typeface="Arial" panose="020B0604020202020204" pitchFamily="34" charset="0"/>
              </a:rPr>
              <a:t>, un oppioide sintetico utilizzato nella terapia del dolore, sempre più diffuso nel mercato ricreativo e tra i terroristi dell’</a:t>
            </a:r>
            <a:r>
              <a:rPr lang="it-IT" sz="1400" dirty="0" err="1">
                <a:latin typeface="Arial" panose="020B0604020202020204" pitchFamily="34" charset="0"/>
                <a:cs typeface="Arial" panose="020B0604020202020204" pitchFamily="34" charset="0"/>
              </a:rPr>
              <a:t>Islamic</a:t>
            </a:r>
            <a:r>
              <a:rPr lang="it-IT" sz="1400" dirty="0">
                <a:latin typeface="Arial" panose="020B0604020202020204" pitchFamily="34" charset="0"/>
                <a:cs typeface="Arial" panose="020B0604020202020204" pitchFamily="34" charset="0"/>
              </a:rPr>
              <a:t> State. Si tratta di un analgesico impiegato normalmente per il trattamento del dolore moderato o grave e creato in laboratori a partire dagli anni ’70 e come farmaco può essere utilizzato nei formati più disparati : compresse, pastiglie, sospensioni e gocce, sotto forma di nomi commerciali, mediante prescrizione medica obbligatoria e non ripetibile</a:t>
            </a:r>
            <a:r>
              <a:rPr lang="it-IT" sz="1400" dirty="0" smtClean="0">
                <a:latin typeface="Arial" panose="020B0604020202020204" pitchFamily="34" charset="0"/>
                <a:cs typeface="Arial" panose="020B0604020202020204" pitchFamily="34" charset="0"/>
              </a:rPr>
              <a:t>.</a:t>
            </a:r>
          </a:p>
          <a:p>
            <a:pPr algn="just"/>
            <a:endParaRPr lang="it-IT" sz="1400" dirty="0" smtClean="0">
              <a:latin typeface="Arial" panose="020B0604020202020204" pitchFamily="34" charset="0"/>
              <a:cs typeface="Arial" panose="020B0604020202020204" pitchFamily="34" charset="0"/>
            </a:endParaRPr>
          </a:p>
          <a:p>
            <a:pPr algn="just"/>
            <a:r>
              <a:rPr lang="it-IT" sz="1400" dirty="0" smtClean="0">
                <a:latin typeface="Arial" panose="020B0604020202020204" pitchFamily="34" charset="0"/>
                <a:cs typeface="Arial" panose="020B0604020202020204" pitchFamily="34" charset="0"/>
              </a:rPr>
              <a:t>L’allarme </a:t>
            </a:r>
            <a:r>
              <a:rPr lang="it-IT" sz="1400" dirty="0">
                <a:latin typeface="Arial" panose="020B0604020202020204" pitchFamily="34" charset="0"/>
                <a:cs typeface="Arial" panose="020B0604020202020204" pitchFamily="34" charset="0"/>
              </a:rPr>
              <a:t>lanciato dalle Autorità degli Stati Uniti rispetto al crescente utilizzo illecito di tale farmaco da parte della popolazione americana si è esteso anche all’Europa ove negli ultimi anni risulta allo stesso modo in forte crescita la diffusione </a:t>
            </a:r>
            <a:r>
              <a:rPr lang="it-IT" sz="1400" dirty="0" smtClean="0">
                <a:latin typeface="Arial" panose="020B0604020202020204" pitchFamily="34" charset="0"/>
                <a:cs typeface="Arial" panose="020B0604020202020204" pitchFamily="34" charset="0"/>
              </a:rPr>
              <a:t>.</a:t>
            </a:r>
          </a:p>
        </p:txBody>
      </p:sp>
      <p:sp>
        <p:nvSpPr>
          <p:cNvPr id="4" name="Segnaposto numero diapositiva 3"/>
          <p:cNvSpPr>
            <a:spLocks noGrp="1"/>
          </p:cNvSpPr>
          <p:nvPr>
            <p:ph type="sldNum" sz="quarter" idx="12"/>
          </p:nvPr>
        </p:nvSpPr>
        <p:spPr/>
        <p:txBody>
          <a:bodyPr/>
          <a:lstStyle/>
          <a:p>
            <a:fld id="{8F368D7F-6B7F-4CCE-AD35-63B4E97AAA3D}" type="slidenum">
              <a:rPr lang="it-IT" smtClean="0"/>
              <a:t>11</a:t>
            </a:fld>
            <a:endParaRPr lang="it-IT"/>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4740" y="188640"/>
            <a:ext cx="6826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35602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000" dirty="0" smtClean="0">
                <a:latin typeface="Arial" panose="020B0604020202020204" pitchFamily="34" charset="0"/>
                <a:cs typeface="Arial" panose="020B0604020202020204" pitchFamily="34" charset="0"/>
              </a:rPr>
              <a:t/>
            </a:r>
            <a:br>
              <a:rPr lang="it-IT" sz="2000" dirty="0" smtClean="0">
                <a:latin typeface="Arial" panose="020B0604020202020204" pitchFamily="34" charset="0"/>
                <a:cs typeface="Arial" panose="020B0604020202020204" pitchFamily="34" charset="0"/>
              </a:rPr>
            </a:br>
            <a:r>
              <a:rPr lang="it-IT" sz="2000" dirty="0" smtClean="0">
                <a:latin typeface="Arial" panose="020B0604020202020204" pitchFamily="34" charset="0"/>
                <a:cs typeface="Arial" panose="020B0604020202020204" pitchFamily="34" charset="0"/>
              </a:rPr>
              <a:t/>
            </a:r>
            <a:br>
              <a:rPr lang="it-IT" sz="2000" dirty="0" smtClean="0">
                <a:latin typeface="Arial" panose="020B0604020202020204" pitchFamily="34" charset="0"/>
                <a:cs typeface="Arial" panose="020B0604020202020204" pitchFamily="34" charset="0"/>
              </a:rPr>
            </a:br>
            <a:r>
              <a:rPr lang="it-IT" sz="2000" dirty="0" smtClean="0">
                <a:latin typeface="Arial" panose="020B0604020202020204" pitchFamily="34" charset="0"/>
                <a:cs typeface="Arial" panose="020B0604020202020204" pitchFamily="34" charset="0"/>
              </a:rPr>
              <a:t>Le nuove droghe del  «combattente jihadista»  </a:t>
            </a:r>
            <a:endParaRPr lang="it-IT" sz="2000" dirty="0">
              <a:latin typeface="Arial" panose="020B0604020202020204" pitchFamily="34" charset="0"/>
              <a:cs typeface="Arial" panose="020B0604020202020204" pitchFamily="34" charset="0"/>
            </a:endParaRPr>
          </a:p>
        </p:txBody>
      </p:sp>
      <p:sp>
        <p:nvSpPr>
          <p:cNvPr id="4" name="Segnaposto numero diapositiva 3"/>
          <p:cNvSpPr>
            <a:spLocks noGrp="1"/>
          </p:cNvSpPr>
          <p:nvPr>
            <p:ph type="sldNum" sz="quarter" idx="12"/>
          </p:nvPr>
        </p:nvSpPr>
        <p:spPr/>
        <p:txBody>
          <a:bodyPr/>
          <a:lstStyle/>
          <a:p>
            <a:fld id="{8F368D7F-6B7F-4CCE-AD35-63B4E97AAA3D}" type="slidenum">
              <a:rPr lang="it-IT" smtClean="0"/>
              <a:t>12</a:t>
            </a:fld>
            <a:endParaRPr lang="it-IT"/>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19672" y="4221088"/>
            <a:ext cx="5832648" cy="2234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ttangolo 6"/>
          <p:cNvSpPr/>
          <p:nvPr/>
        </p:nvSpPr>
        <p:spPr>
          <a:xfrm>
            <a:off x="323528" y="1628800"/>
            <a:ext cx="8352928" cy="2308324"/>
          </a:xfrm>
          <a:prstGeom prst="rect">
            <a:avLst/>
          </a:prstGeom>
        </p:spPr>
        <p:txBody>
          <a:bodyPr wrap="square">
            <a:spAutoFit/>
          </a:bodyPr>
          <a:lstStyle/>
          <a:p>
            <a:pPr algn="just"/>
            <a:r>
              <a:rPr lang="it-IT" sz="1600" dirty="0" smtClean="0">
                <a:latin typeface="Arial" panose="020B0604020202020204" pitchFamily="34" charset="0"/>
                <a:cs typeface="Arial" panose="020B0604020202020204" pitchFamily="34" charset="0"/>
              </a:rPr>
              <a:t>Molto forte è la preoccupazione </a:t>
            </a:r>
            <a:r>
              <a:rPr lang="it-IT" sz="1600" dirty="0">
                <a:latin typeface="Arial" panose="020B0604020202020204" pitchFamily="34" charset="0"/>
                <a:cs typeface="Arial" panose="020B0604020202020204" pitchFamily="34" charset="0"/>
              </a:rPr>
              <a:t>per la diffusione di tale abuso tra i soggetti soprattutto giovani molto sensibili alle pratiche di indottrinamento e propaganda jihadiste, tanto da far definire  </a:t>
            </a:r>
            <a:r>
              <a:rPr lang="it-IT" sz="1600" b="1" dirty="0">
                <a:latin typeface="Arial" panose="020B0604020202020204" pitchFamily="34" charset="0"/>
                <a:cs typeface="Arial" panose="020B0604020202020204" pitchFamily="34" charset="0"/>
              </a:rPr>
              <a:t>il </a:t>
            </a:r>
            <a:r>
              <a:rPr lang="it-IT" sz="1600" b="1" dirty="0" err="1">
                <a:latin typeface="Arial" panose="020B0604020202020204" pitchFamily="34" charset="0"/>
                <a:cs typeface="Arial" panose="020B0604020202020204" pitchFamily="34" charset="0"/>
              </a:rPr>
              <a:t>tramadolo</a:t>
            </a:r>
            <a:r>
              <a:rPr lang="it-IT" sz="1600" b="1" dirty="0">
                <a:latin typeface="Arial" panose="020B0604020202020204" pitchFamily="34" charset="0"/>
                <a:cs typeface="Arial" panose="020B0604020202020204" pitchFamily="34" charset="0"/>
              </a:rPr>
              <a:t> come la “ droga del combattente</a:t>
            </a:r>
            <a:r>
              <a:rPr lang="it-IT" sz="1600" dirty="0">
                <a:latin typeface="Arial" panose="020B0604020202020204" pitchFamily="34" charset="0"/>
                <a:cs typeface="Arial" panose="020B0604020202020204" pitchFamily="34" charset="0"/>
              </a:rPr>
              <a:t>”, grazie agli effetti euforici  che farebbero cadere i freni inibitori facendo perdere la percezione del pericolo. Tale farmaco aggiunge ad un’altra molecola già battezzata come “ droga del jihadista” </a:t>
            </a:r>
            <a:r>
              <a:rPr lang="it-IT" sz="1600" b="1" dirty="0">
                <a:latin typeface="Arial" panose="020B0604020202020204" pitchFamily="34" charset="0"/>
                <a:cs typeface="Arial" panose="020B0604020202020204" pitchFamily="34" charset="0"/>
              </a:rPr>
              <a:t>il </a:t>
            </a:r>
            <a:r>
              <a:rPr lang="it-IT" sz="1600" b="1" dirty="0" err="1">
                <a:latin typeface="Arial" panose="020B0604020202020204" pitchFamily="34" charset="0"/>
                <a:cs typeface="Arial" panose="020B0604020202020204" pitchFamily="34" charset="0"/>
              </a:rPr>
              <a:t>Captagon</a:t>
            </a:r>
            <a:r>
              <a:rPr lang="it-IT" sz="1600" dirty="0">
                <a:latin typeface="Arial" panose="020B0604020202020204" pitchFamily="34" charset="0"/>
                <a:cs typeface="Arial" panose="020B0604020202020204" pitchFamily="34" charset="0"/>
              </a:rPr>
              <a:t>, un mix di </a:t>
            </a:r>
            <a:r>
              <a:rPr lang="it-IT" sz="1600" dirty="0" smtClean="0">
                <a:latin typeface="Arial" panose="020B0604020202020204" pitchFamily="34" charset="0"/>
                <a:cs typeface="Arial" panose="020B0604020202020204" pitchFamily="34" charset="0"/>
              </a:rPr>
              <a:t>anfetamine </a:t>
            </a:r>
            <a:r>
              <a:rPr lang="it-IT" sz="1600" dirty="0">
                <a:latin typeface="Arial" panose="020B0604020202020204" pitchFamily="34" charset="0"/>
                <a:cs typeface="Arial" panose="020B0604020202020204" pitchFamily="34" charset="0"/>
              </a:rPr>
              <a:t>ed altre sostanze come la caffeina, molto presente sul mercato della penisola arabica. Da quando l’</a:t>
            </a:r>
            <a:r>
              <a:rPr lang="it-IT" sz="1600" dirty="0" err="1">
                <a:latin typeface="Arial" panose="020B0604020202020204" pitchFamily="34" charset="0"/>
                <a:cs typeface="Arial" panose="020B0604020202020204" pitchFamily="34" charset="0"/>
              </a:rPr>
              <a:t>Islamic</a:t>
            </a:r>
            <a:r>
              <a:rPr lang="it-IT" sz="1600" dirty="0">
                <a:latin typeface="Arial" panose="020B0604020202020204" pitchFamily="34" charset="0"/>
                <a:cs typeface="Arial" panose="020B0604020202020204" pitchFamily="34" charset="0"/>
              </a:rPr>
              <a:t> State ha legittimato l’uso di tale sostanza, nonostante l’Islam  condanni le droghe e qualsiasi sostanza dannosa per il corpo, molti giovani  jihadisti ne farebbero un uso smisurato. </a:t>
            </a:r>
          </a:p>
        </p:txBody>
      </p:sp>
      <p:pic>
        <p:nvPicPr>
          <p:cNvPr id="20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5" y="260648"/>
            <a:ext cx="6826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04162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16632"/>
            <a:ext cx="8229600" cy="1301006"/>
          </a:xfrm>
        </p:spPr>
        <p:txBody>
          <a:bodyPr>
            <a:normAutofit/>
          </a:bodyPr>
          <a:lstStyle/>
          <a:p>
            <a:r>
              <a:rPr lang="it-IT" dirty="0" smtClean="0"/>
              <a:t/>
            </a:r>
            <a:br>
              <a:rPr lang="it-IT" dirty="0" smtClean="0"/>
            </a:br>
            <a:r>
              <a:rPr lang="it-IT" sz="2200" b="1" dirty="0" smtClean="0"/>
              <a:t>Gli strumenti di contrasto al narcotraffico nella legislazione italiana</a:t>
            </a:r>
            <a:endParaRPr lang="it-IT" sz="2200" b="1" dirty="0"/>
          </a:p>
        </p:txBody>
      </p:sp>
      <p:sp>
        <p:nvSpPr>
          <p:cNvPr id="3" name="Segnaposto contenuto 2"/>
          <p:cNvSpPr>
            <a:spLocks noGrp="1"/>
          </p:cNvSpPr>
          <p:nvPr>
            <p:ph idx="1"/>
          </p:nvPr>
        </p:nvSpPr>
        <p:spPr>
          <a:xfrm>
            <a:off x="457200" y="1556792"/>
            <a:ext cx="8229600" cy="5040560"/>
          </a:xfrm>
        </p:spPr>
        <p:txBody>
          <a:bodyPr>
            <a:normAutofit fontScale="92500" lnSpcReduction="10000"/>
          </a:bodyPr>
          <a:lstStyle/>
          <a:p>
            <a:pPr algn="just"/>
            <a:r>
              <a:rPr lang="it-IT" sz="1800" dirty="0" smtClean="0"/>
              <a:t>Sin dal 1990 con il T.U. sugli stupefacenti ( D.P.R. 309/90) il legislatore italiano ha inteso disciplinare i reati in materia di stupefacenti, riservando alcune norme proprio all’attività illecita organizzata in materia di traffico di stupefacenti;</a:t>
            </a:r>
          </a:p>
          <a:p>
            <a:pPr algn="just"/>
            <a:r>
              <a:rPr lang="it-IT" sz="1800" dirty="0" smtClean="0"/>
              <a:t>L’art. 74 del D.P.R. 309/90 infatti disciplina il reato di associazione finalizzata al traffico di stupefacenti come ipotesi autonoma rispetto all’associazione per delinquere di tipo mafioso  e punisce con pene particolarmente severe i soggetti ritenuti promotori dell’associazione  con la reclusione non inferiore a venti anni, prevedendo aumenti di pena fino a 24 anni nel caso in cui l’associazione risulti armata.</a:t>
            </a:r>
          </a:p>
          <a:p>
            <a:pPr algn="just"/>
            <a:r>
              <a:rPr lang="it-IT" sz="1800" dirty="0" smtClean="0"/>
              <a:t>La previsione di una fattispecie associativa autonoma copre ovviamente tutte quelle ipotesi in cui l’attività di traffico di stupefacenti sia svolta da soggetti non necessariamente inseriti o aderenti ad associazioni mafiose e consente peraltro di contestare contemporaneamente le due ipotesi di reato ai soggetti che risultino partecipi di un’associazione mafiosa e di un’associazione dedita solo al traffico di stupefacenti;</a:t>
            </a:r>
          </a:p>
          <a:p>
            <a:pPr algn="just"/>
            <a:r>
              <a:rPr lang="it-IT" sz="1800" dirty="0" smtClean="0"/>
              <a:t>Ovviamente alla scelta di prevedere un’ipotesi associativa in materia di traffico di stupefacenti, consegue l’applicabilità del c.d. « secondo binario»  e cioè di tutte le norme introdotte a partire dal 1991 che prevedono particolari regole in materia di indagini ( raddoppio dei termini delle indagini e di custodia cautelare; sufficienti indizi per attivare le intercettazioni, ecc.) ; </a:t>
            </a:r>
          </a:p>
          <a:p>
            <a:pPr algn="just"/>
            <a:endParaRPr lang="it-IT" sz="18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8521" y="125056"/>
            <a:ext cx="682625" cy="576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egnaposto numero diapositiva 3"/>
          <p:cNvSpPr>
            <a:spLocks noGrp="1"/>
          </p:cNvSpPr>
          <p:nvPr>
            <p:ph type="sldNum" sz="quarter" idx="12"/>
          </p:nvPr>
        </p:nvSpPr>
        <p:spPr/>
        <p:txBody>
          <a:bodyPr/>
          <a:lstStyle/>
          <a:p>
            <a:fld id="{8F368D7F-6B7F-4CCE-AD35-63B4E97AAA3D}" type="slidenum">
              <a:rPr lang="it-IT" smtClean="0"/>
              <a:t>13</a:t>
            </a:fld>
            <a:endParaRPr lang="it-IT"/>
          </a:p>
        </p:txBody>
      </p:sp>
    </p:spTree>
    <p:extLst>
      <p:ext uri="{BB962C8B-B14F-4D97-AF65-F5344CB8AC3E}">
        <p14:creationId xmlns:p14="http://schemas.microsoft.com/office/powerpoint/2010/main" val="23234082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000" dirty="0" smtClean="0"/>
              <a:t/>
            </a:r>
            <a:br>
              <a:rPr lang="it-IT" sz="2000" dirty="0" smtClean="0"/>
            </a:br>
            <a:r>
              <a:rPr lang="it-IT" sz="2000" b="1" dirty="0" smtClean="0"/>
              <a:t>Le attività sotto copertura ( art. 97 DPR 309/90 e art. 9 L. 16.3.2006 n. 146)</a:t>
            </a:r>
            <a:endParaRPr lang="it-IT" sz="2000" b="1" dirty="0"/>
          </a:p>
        </p:txBody>
      </p:sp>
      <p:sp>
        <p:nvSpPr>
          <p:cNvPr id="3" name="Segnaposto contenuto 2"/>
          <p:cNvSpPr>
            <a:spLocks noGrp="1"/>
          </p:cNvSpPr>
          <p:nvPr>
            <p:ph idx="1"/>
          </p:nvPr>
        </p:nvSpPr>
        <p:spPr>
          <a:xfrm>
            <a:off x="457200" y="1340768"/>
            <a:ext cx="8229600" cy="4785395"/>
          </a:xfrm>
        </p:spPr>
        <p:txBody>
          <a:bodyPr>
            <a:normAutofit/>
          </a:bodyPr>
          <a:lstStyle/>
          <a:p>
            <a:pPr algn="just"/>
            <a:endParaRPr lang="it-IT" sz="1600" dirty="0" smtClean="0">
              <a:latin typeface="Arial" panose="020B0604020202020204" pitchFamily="34" charset="0"/>
              <a:cs typeface="Arial" panose="020B0604020202020204" pitchFamily="34" charset="0"/>
            </a:endParaRPr>
          </a:p>
          <a:p>
            <a:pPr algn="just"/>
            <a:r>
              <a:rPr lang="it-IT" sz="1600" dirty="0" smtClean="0">
                <a:latin typeface="Arial" panose="020B0604020202020204" pitchFamily="34" charset="0"/>
                <a:cs typeface="Arial" panose="020B0604020202020204" pitchFamily="34" charset="0"/>
              </a:rPr>
              <a:t>Si tratta di un istituto introdotto in Italia per la prima volta proprio con riferimento alla materia delle indagini sul traffico di stupefacenti che attualmente è disciplinato dall’art. 9 della legge 16.3.2006 ( trattasi della legge di ratifica </a:t>
            </a:r>
            <a:r>
              <a:rPr lang="it-IT" sz="1600" dirty="0">
                <a:latin typeface="Arial" panose="020B0604020202020204" pitchFamily="34" charset="0"/>
                <a:cs typeface="Arial" panose="020B0604020202020204" pitchFamily="34" charset="0"/>
              </a:rPr>
              <a:t>ed esecuzione della Convenzione e dei Protocolli delle Nazioni Unite contro il crimine organizzato transnazionale, adottati dall'Assemblea generale il 15 novembre 2000 ed il 31 maggio </a:t>
            </a:r>
            <a:r>
              <a:rPr lang="it-IT" sz="1600" dirty="0" smtClean="0">
                <a:latin typeface="Arial" panose="020B0604020202020204" pitchFamily="34" charset="0"/>
                <a:cs typeface="Arial" panose="020B0604020202020204" pitchFamily="34" charset="0"/>
              </a:rPr>
              <a:t>2001) .</a:t>
            </a:r>
          </a:p>
          <a:p>
            <a:pPr algn="just"/>
            <a:r>
              <a:rPr lang="it-IT" sz="1600" dirty="0" smtClean="0">
                <a:latin typeface="Arial" panose="020B0604020202020204" pitchFamily="34" charset="0"/>
                <a:cs typeface="Arial" panose="020B0604020202020204" pitchFamily="34" charset="0"/>
              </a:rPr>
              <a:t>Sono </a:t>
            </a:r>
            <a:r>
              <a:rPr lang="it-IT" sz="1600" dirty="0">
                <a:latin typeface="Arial" panose="020B0604020202020204" pitchFamily="34" charset="0"/>
                <a:cs typeface="Arial" panose="020B0604020202020204" pitchFamily="34" charset="0"/>
              </a:rPr>
              <a:t>state ampliate le ipotesi di non punibilità che ricomprendono, oltre all’ acquisto simulato di sostanza stupefacente, le condotte di occultamento, sostituzione ricezione o attività a queste prodromiche o strumentali;</a:t>
            </a:r>
          </a:p>
          <a:p>
            <a:pPr algn="just"/>
            <a:r>
              <a:rPr lang="it-IT" sz="1600" dirty="0">
                <a:latin typeface="Arial" panose="020B0604020202020204" pitchFamily="34" charset="0"/>
                <a:cs typeface="Arial" panose="020B0604020202020204" pitchFamily="34" charset="0"/>
              </a:rPr>
              <a:t>G</a:t>
            </a:r>
            <a:r>
              <a:rPr lang="it-IT" sz="1600" dirty="0" smtClean="0">
                <a:latin typeface="Arial" panose="020B0604020202020204" pitchFamily="34" charset="0"/>
                <a:cs typeface="Arial" panose="020B0604020202020204" pitchFamily="34" charset="0"/>
              </a:rPr>
              <a:t>li </a:t>
            </a:r>
            <a:r>
              <a:rPr lang="it-IT" sz="1600" dirty="0">
                <a:latin typeface="Arial" panose="020B0604020202020204" pitchFamily="34" charset="0"/>
                <a:cs typeface="Arial" panose="020B0604020202020204" pitchFamily="34" charset="0"/>
              </a:rPr>
              <a:t>agenti o ufficiali di P.G. possono utilizzare documenti, identità o indicazioni di copertura anche per attivare o entrare in contatto con soggetti e siti nelle reti di </a:t>
            </a:r>
            <a:r>
              <a:rPr lang="it-IT" sz="1600" dirty="0" smtClean="0">
                <a:latin typeface="Arial" panose="020B0604020202020204" pitchFamily="34" charset="0"/>
                <a:cs typeface="Arial" panose="020B0604020202020204" pitchFamily="34" charset="0"/>
              </a:rPr>
              <a:t>comunicazione; possono </a:t>
            </a:r>
            <a:r>
              <a:rPr lang="it-IT" sz="1600" dirty="0">
                <a:latin typeface="Arial" panose="020B0604020202020204" pitchFamily="34" charset="0"/>
                <a:cs typeface="Arial" panose="020B0604020202020204" pitchFamily="34" charset="0"/>
              </a:rPr>
              <a:t>avvalere di ausiliari e di interposte persone;</a:t>
            </a:r>
          </a:p>
          <a:p>
            <a:pPr algn="just"/>
            <a:r>
              <a:rPr lang="it-IT" sz="1600" dirty="0">
                <a:latin typeface="Arial" panose="020B0604020202020204" pitchFamily="34" charset="0"/>
                <a:cs typeface="Arial" panose="020B0604020202020204" pitchFamily="34" charset="0"/>
              </a:rPr>
              <a:t>L</a:t>
            </a:r>
            <a:r>
              <a:rPr lang="it-IT" sz="1600" dirty="0" smtClean="0">
                <a:latin typeface="Arial" panose="020B0604020202020204" pitchFamily="34" charset="0"/>
                <a:cs typeface="Arial" panose="020B0604020202020204" pitchFamily="34" charset="0"/>
              </a:rPr>
              <a:t>e </a:t>
            </a:r>
            <a:r>
              <a:rPr lang="it-IT" sz="1600" dirty="0">
                <a:latin typeface="Arial" panose="020B0604020202020204" pitchFamily="34" charset="0"/>
                <a:cs typeface="Arial" panose="020B0604020202020204" pitchFamily="34" charset="0"/>
              </a:rPr>
              <a:t>operazioni devono essere sempre autorizzate dalla </a:t>
            </a:r>
            <a:r>
              <a:rPr lang="it-IT" sz="1600" dirty="0" smtClean="0">
                <a:latin typeface="Arial" panose="020B0604020202020204" pitchFamily="34" charset="0"/>
                <a:cs typeface="Arial" panose="020B0604020202020204" pitchFamily="34" charset="0"/>
              </a:rPr>
              <a:t>Direzione Centrale </a:t>
            </a:r>
            <a:r>
              <a:rPr lang="it-IT" sz="1600" dirty="0">
                <a:latin typeface="Arial" panose="020B0604020202020204" pitchFamily="34" charset="0"/>
                <a:cs typeface="Arial" panose="020B0604020202020204" pitchFamily="34" charset="0"/>
              </a:rPr>
              <a:t>per i Servizi Antidroga ovvero da organi di vertice della Polizia.</a:t>
            </a:r>
          </a:p>
          <a:p>
            <a:pPr algn="just"/>
            <a:endParaRPr lang="it-IT" sz="2000" dirty="0">
              <a:latin typeface="Britannic Bold" panose="020B0903060703020204" pitchFamily="34" charset="0"/>
            </a:endParaRPr>
          </a:p>
          <a:p>
            <a:pPr algn="just"/>
            <a:endParaRPr lang="it-IT" sz="2000" dirty="0">
              <a:latin typeface="Britannic Bold" panose="020B0903060703020204"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0688" y="188642"/>
            <a:ext cx="6826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egnaposto numero diapositiva 3"/>
          <p:cNvSpPr>
            <a:spLocks noGrp="1"/>
          </p:cNvSpPr>
          <p:nvPr>
            <p:ph type="sldNum" sz="quarter" idx="12"/>
          </p:nvPr>
        </p:nvSpPr>
        <p:spPr/>
        <p:txBody>
          <a:bodyPr/>
          <a:lstStyle/>
          <a:p>
            <a:fld id="{8F368D7F-6B7F-4CCE-AD35-63B4E97AAA3D}" type="slidenum">
              <a:rPr lang="it-IT" smtClean="0"/>
              <a:t>14</a:t>
            </a:fld>
            <a:endParaRPr lang="it-IT"/>
          </a:p>
        </p:txBody>
      </p:sp>
    </p:spTree>
    <p:extLst>
      <p:ext uri="{BB962C8B-B14F-4D97-AF65-F5344CB8AC3E}">
        <p14:creationId xmlns:p14="http://schemas.microsoft.com/office/powerpoint/2010/main" val="32605030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sz="2400" dirty="0" smtClean="0"/>
              <a:t/>
            </a:r>
            <a:br>
              <a:rPr lang="it-IT" sz="2400" dirty="0" smtClean="0"/>
            </a:br>
            <a:r>
              <a:rPr lang="it-IT" sz="2400" dirty="0" smtClean="0"/>
              <a:t/>
            </a:r>
            <a:br>
              <a:rPr lang="it-IT" sz="2400" dirty="0" smtClean="0"/>
            </a:br>
            <a:r>
              <a:rPr lang="it-IT" sz="2400" b="1" dirty="0" smtClean="0"/>
              <a:t>segue: l’attività sotto copertura</a:t>
            </a:r>
            <a:endParaRPr lang="it-IT" b="1" dirty="0"/>
          </a:p>
        </p:txBody>
      </p:sp>
      <p:sp>
        <p:nvSpPr>
          <p:cNvPr id="3" name="Segnaposto contenuto 2"/>
          <p:cNvSpPr>
            <a:spLocks noGrp="1"/>
          </p:cNvSpPr>
          <p:nvPr>
            <p:ph idx="1"/>
          </p:nvPr>
        </p:nvSpPr>
        <p:spPr>
          <a:xfrm>
            <a:off x="457200" y="1340768"/>
            <a:ext cx="8229600" cy="5524852"/>
          </a:xfrm>
        </p:spPr>
        <p:txBody>
          <a:bodyPr>
            <a:normAutofit/>
          </a:bodyPr>
          <a:lstStyle/>
          <a:p>
            <a:pPr algn="just"/>
            <a:endParaRPr lang="it-IT" sz="1600" dirty="0" smtClean="0">
              <a:latin typeface="Arial" panose="020B0604020202020204" pitchFamily="34" charset="0"/>
              <a:cs typeface="Arial" panose="020B0604020202020204" pitchFamily="34" charset="0"/>
            </a:endParaRPr>
          </a:p>
          <a:p>
            <a:pPr algn="just"/>
            <a:r>
              <a:rPr lang="it-IT" sz="1400" dirty="0" smtClean="0">
                <a:latin typeface="Arial" panose="020B0604020202020204" pitchFamily="34" charset="0"/>
                <a:cs typeface="Arial" panose="020B0604020202020204" pitchFamily="34" charset="0"/>
              </a:rPr>
              <a:t>Gli organi </a:t>
            </a:r>
            <a:r>
              <a:rPr lang="it-IT" sz="1400" dirty="0">
                <a:latin typeface="Arial" panose="020B0604020202020204" pitchFamily="34" charset="0"/>
                <a:cs typeface="Arial" panose="020B0604020202020204" pitchFamily="34" charset="0"/>
              </a:rPr>
              <a:t>di Polizia legittimati ad agire ( anche a mezzo di ausiliari e persone interposte): ufficiali di PG appartenenti ad organismi investigativi di Ps, dei CC della </a:t>
            </a:r>
            <a:r>
              <a:rPr lang="it-IT" sz="1400" dirty="0" err="1">
                <a:latin typeface="Arial" panose="020B0604020202020204" pitchFamily="34" charset="0"/>
                <a:cs typeface="Arial" panose="020B0604020202020204" pitchFamily="34" charset="0"/>
              </a:rPr>
              <a:t>GdF</a:t>
            </a:r>
            <a:r>
              <a:rPr lang="it-IT" sz="1400" dirty="0">
                <a:latin typeface="Arial" panose="020B0604020202020204" pitchFamily="34" charset="0"/>
                <a:cs typeface="Arial" panose="020B0604020202020204" pitchFamily="34" charset="0"/>
              </a:rPr>
              <a:t>, della DIA specializzati nelle investigazioni in materia di criminalità organizzata; ovvero di contrasto al terrorismo, all’ eversione, al finanziamento al terrorismo;</a:t>
            </a:r>
          </a:p>
          <a:p>
            <a:pPr algn="just"/>
            <a:r>
              <a:rPr lang="it-IT" sz="1400" dirty="0">
                <a:latin typeface="Arial" panose="020B0604020202020204" pitchFamily="34" charset="0"/>
                <a:cs typeface="Arial" panose="020B0604020202020204" pitchFamily="34" charset="0"/>
              </a:rPr>
              <a:t>- tipologia delle investigazioni: operazioni sotto copertura, sorveglianza elettronica, attivazione siti internet, realizzazione e gestione di reti di comunicazione o scambio di reti o sistemi informatici;</a:t>
            </a:r>
          </a:p>
          <a:p>
            <a:pPr algn="just"/>
            <a:r>
              <a:rPr lang="it-IT" sz="1400" dirty="0">
                <a:latin typeface="Arial" panose="020B0604020202020204" pitchFamily="34" charset="0"/>
                <a:cs typeface="Arial" panose="020B0604020202020204" pitchFamily="34" charset="0"/>
              </a:rPr>
              <a:t>- preesistenza di attività investigativa;</a:t>
            </a:r>
          </a:p>
          <a:p>
            <a:pPr algn="just"/>
            <a:r>
              <a:rPr lang="it-IT" sz="1400" dirty="0">
                <a:latin typeface="Arial" panose="020B0604020202020204" pitchFamily="34" charset="0"/>
                <a:cs typeface="Arial" panose="020B0604020202020204" pitchFamily="34" charset="0"/>
              </a:rPr>
              <a:t>- obbligo di comunicazione al Pm;</a:t>
            </a:r>
          </a:p>
          <a:p>
            <a:pPr algn="just"/>
            <a:r>
              <a:rPr lang="it-IT" sz="1400" dirty="0">
                <a:latin typeface="Arial" panose="020B0604020202020204" pitchFamily="34" charset="0"/>
                <a:cs typeface="Arial" panose="020B0604020202020204" pitchFamily="34" charset="0"/>
              </a:rPr>
              <a:t>- ipotesi tassative di reati: falso nummario e di marchio, estorsione, sequestro di persona a scopo di estorsione, usura, riciclaggio, reimpiego di proventi di reato, reati contro la persona, violazione della legge delle armi, violazione della legge degli stupefacenti, attività organizzata di traffico di rifiuti, prostituzione, immigrazione clandestina, contrasto al terrorismo e all’ eversione, finanziamento al terrorismo;</a:t>
            </a:r>
          </a:p>
          <a:p>
            <a:pPr algn="just"/>
            <a:r>
              <a:rPr lang="it-IT" sz="1400" dirty="0">
                <a:latin typeface="Arial" panose="020B0604020202020204" pitchFamily="34" charset="0"/>
                <a:cs typeface="Arial" panose="020B0604020202020204" pitchFamily="34" charset="0"/>
              </a:rPr>
              <a:t>- delimitazione delle attività consentite: dare rifugio e prestare assistenza agli associati; acquisto, ricezione, sostituzione, occultamento di denaro, armi, documenti, droga; favoreggiamento del loro impiego, attività prodromiche o strumentali</a:t>
            </a:r>
            <a:r>
              <a:rPr lang="it-IT" sz="1400" dirty="0" smtClean="0">
                <a:latin typeface="Arial" panose="020B0604020202020204" pitchFamily="34" charset="0"/>
                <a:cs typeface="Arial" panose="020B0604020202020204" pitchFamily="34" charset="0"/>
              </a:rPr>
              <a:t>.</a:t>
            </a:r>
          </a:p>
          <a:p>
            <a:pPr algn="just"/>
            <a:r>
              <a:rPr lang="it-IT" sz="1400" dirty="0">
                <a:latin typeface="Arial" panose="020B0604020202020204" pitchFamily="34" charset="0"/>
                <a:cs typeface="Arial" panose="020B0604020202020204" pitchFamily="34" charset="0"/>
              </a:rPr>
              <a:t>Il Pubblico Ministero dirige le indagini; opera controllo formale e sostanziale sulle attività sotto copertura.</a:t>
            </a:r>
          </a:p>
          <a:p>
            <a:pPr algn="just"/>
            <a:endParaRPr lang="it-IT" sz="1400" dirty="0">
              <a:latin typeface="Arial" panose="020B0604020202020204" pitchFamily="34" charset="0"/>
              <a:cs typeface="Arial" panose="020B0604020202020204" pitchFamily="34" charset="0"/>
            </a:endParaRPr>
          </a:p>
          <a:p>
            <a:pPr algn="just"/>
            <a:endParaRPr lang="it-IT" sz="1600" dirty="0">
              <a:latin typeface="Arial" panose="020B0604020202020204" pitchFamily="34" charset="0"/>
              <a:cs typeface="Arial" panose="020B0604020202020204"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0688" y="260650"/>
            <a:ext cx="6826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egnaposto numero diapositiva 4"/>
          <p:cNvSpPr>
            <a:spLocks noGrp="1"/>
          </p:cNvSpPr>
          <p:nvPr>
            <p:ph type="sldNum" sz="quarter" idx="12"/>
          </p:nvPr>
        </p:nvSpPr>
        <p:spPr/>
        <p:txBody>
          <a:bodyPr/>
          <a:lstStyle/>
          <a:p>
            <a:fld id="{8F368D7F-6B7F-4CCE-AD35-63B4E97AAA3D}" type="slidenum">
              <a:rPr lang="it-IT" smtClean="0"/>
              <a:t>15</a:t>
            </a:fld>
            <a:endParaRPr lang="it-IT"/>
          </a:p>
        </p:txBody>
      </p:sp>
    </p:spTree>
    <p:extLst>
      <p:ext uri="{BB962C8B-B14F-4D97-AF65-F5344CB8AC3E}">
        <p14:creationId xmlns:p14="http://schemas.microsoft.com/office/powerpoint/2010/main" val="2198895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38138"/>
          </a:xfrm>
        </p:spPr>
        <p:txBody>
          <a:bodyPr>
            <a:normAutofit/>
          </a:bodyPr>
          <a:lstStyle/>
          <a:p>
            <a:r>
              <a:rPr lang="it-IT" sz="2200" dirty="0" smtClean="0"/>
              <a:t/>
            </a:r>
            <a:br>
              <a:rPr lang="it-IT" sz="2200" dirty="0" smtClean="0"/>
            </a:br>
            <a:r>
              <a:rPr lang="it-IT" sz="2200" dirty="0" smtClean="0"/>
              <a:t/>
            </a:r>
            <a:br>
              <a:rPr lang="it-IT" sz="2200" dirty="0" smtClean="0"/>
            </a:br>
            <a:r>
              <a:rPr lang="it-IT" sz="1600" b="1" dirty="0" smtClean="0">
                <a:latin typeface="Arial" panose="020B0604020202020204" pitchFamily="34" charset="0"/>
                <a:cs typeface="Arial" panose="020B0604020202020204" pitchFamily="34" charset="0"/>
              </a:rPr>
              <a:t>Il ritardo o l’omissione degli atti di cattura, di arresto e sequestro</a:t>
            </a:r>
            <a:endParaRPr lang="it-IT" sz="1600" b="1" dirty="0">
              <a:latin typeface="Arial" panose="020B0604020202020204" pitchFamily="34" charset="0"/>
              <a:cs typeface="Arial" panose="020B0604020202020204" pitchFamily="34" charset="0"/>
            </a:endParaRPr>
          </a:p>
        </p:txBody>
      </p:sp>
      <p:sp>
        <p:nvSpPr>
          <p:cNvPr id="3" name="Segnaposto contenuto 2"/>
          <p:cNvSpPr>
            <a:spLocks noGrp="1"/>
          </p:cNvSpPr>
          <p:nvPr>
            <p:ph idx="1"/>
          </p:nvPr>
        </p:nvSpPr>
        <p:spPr>
          <a:xfrm>
            <a:off x="467544" y="1268760"/>
            <a:ext cx="8229600" cy="5040560"/>
          </a:xfrm>
        </p:spPr>
        <p:txBody>
          <a:bodyPr>
            <a:noAutofit/>
          </a:bodyPr>
          <a:lstStyle/>
          <a:p>
            <a:pPr marL="0" indent="0" algn="just">
              <a:buNone/>
            </a:pPr>
            <a:endParaRPr lang="it-IT" sz="1200" dirty="0" smtClean="0">
              <a:latin typeface="Arial" panose="020B0604020202020204" pitchFamily="34" charset="0"/>
              <a:cs typeface="Arial" panose="020B0604020202020204" pitchFamily="34" charset="0"/>
            </a:endParaRPr>
          </a:p>
          <a:p>
            <a:pPr marL="0" indent="0" algn="just">
              <a:buNone/>
            </a:pPr>
            <a:r>
              <a:rPr lang="it-IT" sz="1200" dirty="0" smtClean="0">
                <a:latin typeface="Arial" panose="020B0604020202020204" pitchFamily="34" charset="0"/>
                <a:cs typeface="Arial" panose="020B0604020202020204" pitchFamily="34" charset="0"/>
              </a:rPr>
              <a:t>L’art. 98 del T.U. sugli stupefacenti già prevedeva la possibilità di ritardare l’arresto o il sequestro dello stupefacente , quando era necessario per acquisire rilevanti elementi di prova ovvero per individuare o catturare i narcotrafficanti ; la norma sopra indicata è stata sostituita dall’art.9 della legge 1456/2006 sul reato transnazionale </a:t>
            </a:r>
            <a:r>
              <a:rPr lang="it-IT" sz="1200" dirty="0">
                <a:latin typeface="Arial" panose="020B0604020202020204" pitchFamily="34" charset="0"/>
                <a:cs typeface="Arial" panose="020B0604020202020204" pitchFamily="34" charset="0"/>
              </a:rPr>
              <a:t>che </a:t>
            </a:r>
            <a:r>
              <a:rPr lang="it-IT" sz="1200" dirty="0" smtClean="0">
                <a:latin typeface="Arial" panose="020B0604020202020204" pitchFamily="34" charset="0"/>
                <a:cs typeface="Arial" panose="020B0604020202020204" pitchFamily="34" charset="0"/>
              </a:rPr>
              <a:t>prevede :</a:t>
            </a:r>
          </a:p>
          <a:p>
            <a:pPr marL="0" indent="0" algn="just">
              <a:buNone/>
            </a:pPr>
            <a:r>
              <a:rPr lang="it-IT" sz="1200" dirty="0" smtClean="0">
                <a:latin typeface="Arial" panose="020B0604020202020204" pitchFamily="34" charset="0"/>
                <a:cs typeface="Arial" panose="020B0604020202020204" pitchFamily="34" charset="0"/>
              </a:rPr>
              <a:t> -che gli </a:t>
            </a:r>
            <a:r>
              <a:rPr lang="it-IT" sz="1200" dirty="0">
                <a:latin typeface="Arial" panose="020B0604020202020204" pitchFamily="34" charset="0"/>
                <a:cs typeface="Arial" panose="020B0604020202020204" pitchFamily="34" charset="0"/>
              </a:rPr>
              <a:t>ufficiali di polizia giudiziaria nell'ambito delle rispettive attribuzioni possono omettere o ritardare gli atti di </a:t>
            </a:r>
            <a:r>
              <a:rPr lang="it-IT" sz="1200" dirty="0" smtClean="0">
                <a:latin typeface="Arial" panose="020B0604020202020204" pitchFamily="34" charset="0"/>
                <a:cs typeface="Arial" panose="020B0604020202020204" pitchFamily="34" charset="0"/>
              </a:rPr>
              <a:t>  propria </a:t>
            </a:r>
            <a:r>
              <a:rPr lang="it-IT" sz="1200" dirty="0">
                <a:latin typeface="Arial" panose="020B0604020202020204" pitchFamily="34" charset="0"/>
                <a:cs typeface="Arial" panose="020B0604020202020204" pitchFamily="34" charset="0"/>
              </a:rPr>
              <a:t>competenza, dandone immediato avviso, anche oralmente, al pubblico ministero e provvedono a trasmettere allo stesso motivato rapporto entro le successive quarantotto ore.</a:t>
            </a:r>
          </a:p>
          <a:p>
            <a:pPr marL="0" indent="0" algn="just">
              <a:buNone/>
            </a:pPr>
            <a:r>
              <a:rPr lang="it-IT" sz="1200" dirty="0" smtClean="0">
                <a:latin typeface="Arial" panose="020B0604020202020204" pitchFamily="34" charset="0"/>
                <a:cs typeface="Arial" panose="020B0604020202020204" pitchFamily="34" charset="0"/>
              </a:rPr>
              <a:t> - per </a:t>
            </a:r>
            <a:r>
              <a:rPr lang="it-IT" sz="1200" dirty="0">
                <a:latin typeface="Arial" panose="020B0604020202020204" pitchFamily="34" charset="0"/>
                <a:cs typeface="Arial" panose="020B0604020202020204" pitchFamily="34" charset="0"/>
              </a:rPr>
              <a:t>gli stessi motivi di cui al comma 6, il </a:t>
            </a:r>
            <a:r>
              <a:rPr lang="it-IT" sz="1200" dirty="0" smtClean="0">
                <a:latin typeface="Arial" panose="020B0604020202020204" pitchFamily="34" charset="0"/>
                <a:cs typeface="Arial" panose="020B0604020202020204" pitchFamily="34" charset="0"/>
              </a:rPr>
              <a:t>Pubblico </a:t>
            </a:r>
            <a:r>
              <a:rPr lang="it-IT" sz="1200" dirty="0">
                <a:latin typeface="Arial" panose="020B0604020202020204" pitchFamily="34" charset="0"/>
                <a:cs typeface="Arial" panose="020B0604020202020204" pitchFamily="34" charset="0"/>
              </a:rPr>
              <a:t>M</a:t>
            </a:r>
            <a:r>
              <a:rPr lang="it-IT" sz="1200" dirty="0" smtClean="0">
                <a:latin typeface="Arial" panose="020B0604020202020204" pitchFamily="34" charset="0"/>
                <a:cs typeface="Arial" panose="020B0604020202020204" pitchFamily="34" charset="0"/>
              </a:rPr>
              <a:t>inistero </a:t>
            </a:r>
            <a:r>
              <a:rPr lang="it-IT" sz="1200" dirty="0">
                <a:latin typeface="Arial" panose="020B0604020202020204" pitchFamily="34" charset="0"/>
                <a:cs typeface="Arial" panose="020B0604020202020204" pitchFamily="34" charset="0"/>
              </a:rPr>
              <a:t>può, con decreto motivato, ritardare l'esecuzione dei provvedimenti che applicano una misura cautelare, del fermo dell'indiziato di delitto, dell'ordine di esecuzione di pene detentive o del sequestro.</a:t>
            </a:r>
          </a:p>
          <a:p>
            <a:pPr marL="0" indent="0" algn="just">
              <a:buNone/>
            </a:pPr>
            <a:r>
              <a:rPr lang="it-IT" sz="1200" dirty="0" smtClean="0">
                <a:latin typeface="Arial" panose="020B0604020202020204" pitchFamily="34" charset="0"/>
                <a:cs typeface="Arial" panose="020B0604020202020204" pitchFamily="34" charset="0"/>
              </a:rPr>
              <a:t>- nei </a:t>
            </a:r>
            <a:r>
              <a:rPr lang="it-IT" sz="1200" dirty="0">
                <a:latin typeface="Arial" panose="020B0604020202020204" pitchFamily="34" charset="0"/>
                <a:cs typeface="Arial" panose="020B0604020202020204" pitchFamily="34" charset="0"/>
              </a:rPr>
              <a:t>casi di urgenza, il ritardo dell'esecuzione dei predetti provvedimenti può essere disposto anche oralmente, ma il relativo decreto deve essere emesso entro le successive quarantotto ore. Il pubblico ministero impartisce alla polizia giudiziaria le disposizioni necessarie al controllo degli sviluppi dell'attività criminosa, comunicando i provvedimenti adottati all'autorità giudiziaria competente per il luogo in cui l'operazione deve concludersi ovvero attraverso il quale si prevede sia effettuato il transito in uscita dal territorio dello Stato ovvero in entrata nel territorio dello Stato delle cose che sono oggetto, prodotto, profitto o mezzo per commettere i </a:t>
            </a:r>
            <a:r>
              <a:rPr lang="it-IT" sz="1200" dirty="0" smtClean="0">
                <a:latin typeface="Arial" panose="020B0604020202020204" pitchFamily="34" charset="0"/>
                <a:cs typeface="Arial" panose="020B0604020202020204" pitchFamily="34" charset="0"/>
              </a:rPr>
              <a:t>delitti.</a:t>
            </a:r>
          </a:p>
          <a:p>
            <a:pPr marL="0" indent="0" algn="just">
              <a:buNone/>
            </a:pPr>
            <a:r>
              <a:rPr lang="it-IT" sz="1200" dirty="0" smtClean="0">
                <a:latin typeface="Arial" panose="020B0604020202020204" pitchFamily="34" charset="0"/>
                <a:cs typeface="Arial" panose="020B0604020202020204" pitchFamily="34" charset="0"/>
              </a:rPr>
              <a:t>- le </a:t>
            </a:r>
            <a:r>
              <a:rPr lang="it-IT" sz="1200" dirty="0">
                <a:latin typeface="Arial" panose="020B0604020202020204" pitchFamily="34" charset="0"/>
                <a:cs typeface="Arial" panose="020B0604020202020204" pitchFamily="34" charset="0"/>
              </a:rPr>
              <a:t>comunicazioni di cui ai commi 4 e 6 ed i provvedimenti adottati dal pubblico ministero ai sensi del comma 7 sono senza ritardo trasmessi al procuratore generale presso la corte d'appello.</a:t>
            </a:r>
          </a:p>
          <a:p>
            <a:pPr marL="0" indent="0" algn="just">
              <a:buNone/>
            </a:pPr>
            <a:r>
              <a:rPr lang="it-IT" sz="1200" dirty="0" smtClean="0">
                <a:latin typeface="Arial" panose="020B0604020202020204" pitchFamily="34" charset="0"/>
                <a:cs typeface="Arial" panose="020B0604020202020204" pitchFamily="34" charset="0"/>
              </a:rPr>
              <a:t>-per </a:t>
            </a:r>
            <a:r>
              <a:rPr lang="it-IT" sz="1200" dirty="0">
                <a:latin typeface="Arial" panose="020B0604020202020204" pitchFamily="34" charset="0"/>
                <a:cs typeface="Arial" panose="020B0604020202020204" pitchFamily="34" charset="0"/>
              </a:rPr>
              <a:t>i delitti indicati all'articolo 51, comma 3-bis, del codice di procedura penale, la comunicazione è data al procuratore nazionale antimafia.</a:t>
            </a:r>
          </a:p>
          <a:p>
            <a:pPr marL="0" indent="0" algn="just">
              <a:buNone/>
            </a:pPr>
            <a:r>
              <a:rPr lang="it-IT" sz="1200" dirty="0" smtClean="0">
                <a:latin typeface="Arial" panose="020B0604020202020204" pitchFamily="34" charset="0"/>
                <a:cs typeface="Arial" panose="020B0604020202020204" pitchFamily="34" charset="0"/>
              </a:rPr>
              <a:t>- l'autorità </a:t>
            </a:r>
            <a:r>
              <a:rPr lang="it-IT" sz="1200" dirty="0">
                <a:latin typeface="Arial" panose="020B0604020202020204" pitchFamily="34" charset="0"/>
                <a:cs typeface="Arial" panose="020B0604020202020204" pitchFamily="34" charset="0"/>
              </a:rPr>
              <a:t>giudiziaria può affidare il materiale o i beni sequestrati in custodia giudiziale, con facoltà d'uso, agli organi di polizia giudiziaria che ne facciano richiesta per l'impiego nelle attività di contrasto di cui al presente articolo.</a:t>
            </a:r>
          </a:p>
          <a:p>
            <a:endParaRPr lang="it-IT" sz="1200" dirty="0">
              <a:latin typeface="Arial" panose="020B0604020202020204" pitchFamily="34" charset="0"/>
              <a:cs typeface="Arial" panose="020B0604020202020204" pitchFamily="34"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936" y="404664"/>
            <a:ext cx="6826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egnaposto numero diapositiva 3"/>
          <p:cNvSpPr>
            <a:spLocks noGrp="1"/>
          </p:cNvSpPr>
          <p:nvPr>
            <p:ph type="sldNum" sz="quarter" idx="12"/>
          </p:nvPr>
        </p:nvSpPr>
        <p:spPr/>
        <p:txBody>
          <a:bodyPr/>
          <a:lstStyle/>
          <a:p>
            <a:fld id="{8F368D7F-6B7F-4CCE-AD35-63B4E97AAA3D}" type="slidenum">
              <a:rPr lang="it-IT" smtClean="0"/>
              <a:t>16</a:t>
            </a:fld>
            <a:endParaRPr lang="it-IT"/>
          </a:p>
        </p:txBody>
      </p:sp>
    </p:spTree>
    <p:extLst>
      <p:ext uri="{BB962C8B-B14F-4D97-AF65-F5344CB8AC3E}">
        <p14:creationId xmlns:p14="http://schemas.microsoft.com/office/powerpoint/2010/main" val="24388176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251168"/>
            <a:ext cx="8229600" cy="1143000"/>
          </a:xfrm>
        </p:spPr>
        <p:txBody>
          <a:bodyPr>
            <a:normAutofit/>
          </a:bodyPr>
          <a:lstStyle/>
          <a:p>
            <a:r>
              <a:rPr lang="it-IT" sz="1600" dirty="0" smtClean="0"/>
              <a:t/>
            </a:r>
            <a:br>
              <a:rPr lang="it-IT" sz="1600" dirty="0" smtClean="0"/>
            </a:br>
            <a:r>
              <a:rPr lang="it-IT" sz="1600" dirty="0" smtClean="0"/>
              <a:t/>
            </a:r>
            <a:br>
              <a:rPr lang="it-IT" sz="1600" dirty="0" smtClean="0"/>
            </a:br>
            <a:r>
              <a:rPr lang="it-IT" sz="2400" dirty="0" smtClean="0">
                <a:latin typeface="Arial" panose="020B0604020202020204" pitchFamily="34" charset="0"/>
                <a:cs typeface="Arial" panose="020B0604020202020204" pitchFamily="34" charset="0"/>
              </a:rPr>
              <a:t>Il ruolo della DNA nella lotta al narcotraffico </a:t>
            </a:r>
            <a:endParaRPr lang="it-IT" sz="2400" dirty="0">
              <a:latin typeface="Arial" panose="020B0604020202020204" pitchFamily="34" charset="0"/>
              <a:cs typeface="Arial" panose="020B0604020202020204" pitchFamily="34" charset="0"/>
            </a:endParaRPr>
          </a:p>
        </p:txBody>
      </p:sp>
      <p:sp>
        <p:nvSpPr>
          <p:cNvPr id="3" name="Segnaposto contenuto 2"/>
          <p:cNvSpPr>
            <a:spLocks noGrp="1"/>
          </p:cNvSpPr>
          <p:nvPr>
            <p:ph idx="1"/>
          </p:nvPr>
        </p:nvSpPr>
        <p:spPr/>
        <p:txBody>
          <a:bodyPr>
            <a:normAutofit fontScale="47500" lnSpcReduction="20000"/>
          </a:bodyPr>
          <a:lstStyle/>
          <a:p>
            <a:pPr algn="just"/>
            <a:r>
              <a:rPr lang="it-IT" dirty="0">
                <a:latin typeface="Arial" panose="020B0604020202020204" pitchFamily="34" charset="0"/>
                <a:cs typeface="Arial" panose="020B0604020202020204" pitchFamily="34" charset="0"/>
              </a:rPr>
              <a:t>La Direzione Nazionale Antimafia ed Antiterrorismo, proprio in vista di una azione di contrasto al narcotraffico più efficace in tutti i suoi aspetti ha incrementato le attività in campo internazionale nel settore della cooperazione giudiziaria e introdotto due nuove iniziative, grazie ad una rinnovata intesa e sinergia con la </a:t>
            </a:r>
            <a:r>
              <a:rPr lang="it-IT" dirty="0" smtClean="0">
                <a:latin typeface="Arial" panose="020B0604020202020204" pitchFamily="34" charset="0"/>
                <a:cs typeface="Arial" panose="020B0604020202020204" pitchFamily="34" charset="0"/>
              </a:rPr>
              <a:t>DCSA ( Direzione Centrale per i Servizi Antidroga).</a:t>
            </a:r>
            <a:endParaRPr lang="it-IT" dirty="0">
              <a:latin typeface="Arial" panose="020B0604020202020204" pitchFamily="34" charset="0"/>
              <a:cs typeface="Arial" panose="020B0604020202020204" pitchFamily="34" charset="0"/>
            </a:endParaRPr>
          </a:p>
          <a:p>
            <a:pPr algn="just"/>
            <a:r>
              <a:rPr lang="it-IT" dirty="0">
                <a:latin typeface="Arial" panose="020B0604020202020204" pitchFamily="34" charset="0"/>
                <a:cs typeface="Arial" panose="020B0604020202020204" pitchFamily="34" charset="0"/>
              </a:rPr>
              <a:t>Con riferimento alla cooperazione giudiziaria, va evidenziato che la Direzione Nazionale Antimafia e Antiterrorismo già da qualche anno si è dotata di un apposito Servizio di cooperazione internazionale al fine di assicurare sempre maggior speditezza ed efficacia alle attività di scambio di informazioni ed atti a livello internazionale e di favorire la cooperazione giudiziaria con le Autorità straniere, in quanto attività strumentali al buon esito delle funzioni di coordinamento investigativo. Infatti, soprattutto con le Autorità Giudiziarie dei paesi maggiormente coinvolti nelle indagini di carattere transnazionale aventi ad oggetto il traffico di stupefacenti e più in generale i reati in materia di criminalizzata e terrorismo, sono stati stipulati accordi e protocolli di lavoro tendenti a favorire lo scambio di atti, ma anche solo di informazioni utili nella fase investigativa. </a:t>
            </a:r>
            <a:endParaRPr lang="it-IT" dirty="0" smtClean="0">
              <a:latin typeface="Arial" panose="020B0604020202020204" pitchFamily="34" charset="0"/>
              <a:cs typeface="Arial" panose="020B0604020202020204" pitchFamily="34" charset="0"/>
            </a:endParaRPr>
          </a:p>
          <a:p>
            <a:pPr algn="just"/>
            <a:r>
              <a:rPr lang="it-IT" dirty="0" smtClean="0">
                <a:latin typeface="Arial" panose="020B0604020202020204" pitchFamily="34" charset="0"/>
                <a:cs typeface="Arial" panose="020B0604020202020204" pitchFamily="34" charset="0"/>
              </a:rPr>
              <a:t>L’attività </a:t>
            </a:r>
            <a:r>
              <a:rPr lang="it-IT" dirty="0">
                <a:latin typeface="Arial" panose="020B0604020202020204" pitchFamily="34" charset="0"/>
                <a:cs typeface="Arial" panose="020B0604020202020204" pitchFamily="34" charset="0"/>
              </a:rPr>
              <a:t>svolta in campo internazionale dalla DNA ovviamente </a:t>
            </a:r>
            <a:r>
              <a:rPr lang="it-IT" dirty="0" smtClean="0">
                <a:latin typeface="Arial" panose="020B0604020202020204" pitchFamily="34" charset="0"/>
                <a:cs typeface="Arial" panose="020B0604020202020204" pitchFamily="34" charset="0"/>
              </a:rPr>
              <a:t>favorisce il coordinamento </a:t>
            </a:r>
            <a:r>
              <a:rPr lang="it-IT" dirty="0">
                <a:latin typeface="Arial" panose="020B0604020202020204" pitchFamily="34" charset="0"/>
                <a:cs typeface="Arial" panose="020B0604020202020204" pitchFamily="34" charset="0"/>
              </a:rPr>
              <a:t>e facilita i compiti  delle Direzioni Distrettuali Antimafia alle quali vengono inviate informazioni utili per le indagini arricchite, laddove necessario, dei necessari riscontri acquisiti a seguito delle opportune ricerche eseguite nella Banca Dati </a:t>
            </a:r>
            <a:r>
              <a:rPr lang="it-IT" dirty="0" err="1">
                <a:latin typeface="Arial" panose="020B0604020202020204" pitchFamily="34" charset="0"/>
                <a:cs typeface="Arial" panose="020B0604020202020204" pitchFamily="34" charset="0"/>
              </a:rPr>
              <a:t>Sidda</a:t>
            </a:r>
            <a:r>
              <a:rPr lang="it-IT" dirty="0">
                <a:latin typeface="Arial" panose="020B0604020202020204" pitchFamily="34" charset="0"/>
                <a:cs typeface="Arial" panose="020B0604020202020204" pitchFamily="34" charset="0"/>
              </a:rPr>
              <a:t>/</a:t>
            </a:r>
            <a:r>
              <a:rPr lang="it-IT" dirty="0" err="1">
                <a:latin typeface="Arial" panose="020B0604020202020204" pitchFamily="34" charset="0"/>
                <a:cs typeface="Arial" panose="020B0604020202020204" pitchFamily="34" charset="0"/>
              </a:rPr>
              <a:t>Sidna</a:t>
            </a:r>
            <a:r>
              <a:rPr lang="it-IT" dirty="0">
                <a:latin typeface="Arial" panose="020B0604020202020204" pitchFamily="34" charset="0"/>
                <a:cs typeface="Arial" panose="020B0604020202020204" pitchFamily="34" charset="0"/>
              </a:rPr>
              <a:t>. </a:t>
            </a:r>
          </a:p>
          <a:p>
            <a:pPr algn="just"/>
            <a:r>
              <a:rPr lang="it-IT" dirty="0">
                <a:latin typeface="Arial" panose="020B0604020202020204" pitchFamily="34" charset="0"/>
                <a:cs typeface="Arial" panose="020B0604020202020204" pitchFamily="34" charset="0"/>
              </a:rPr>
              <a:t>Inoltre, grazie al lavoro della DNA si riesce spesso a velocizzare lo scambio di atti e più in generale le rogatorie internazionali, al fine di evitare che eventuali e non sporadici ritardi nelle risposte da parte dell’Autorità Giudiziaria richiesta, possano incidere negativamente sulle indagini e talvolta sugli esiti dei giudizi a carico dei narcotrafficanti. </a:t>
            </a:r>
          </a:p>
          <a:p>
            <a:endParaRPr lang="it-IT" dirty="0">
              <a:latin typeface="Arial" panose="020B0604020202020204" pitchFamily="34" charset="0"/>
              <a:cs typeface="Arial" panose="020B0604020202020204" pitchFamily="34" charset="0"/>
            </a:endParaRPr>
          </a:p>
        </p:txBody>
      </p:sp>
      <p:sp>
        <p:nvSpPr>
          <p:cNvPr id="4" name="Segnaposto numero diapositiva 3"/>
          <p:cNvSpPr>
            <a:spLocks noGrp="1"/>
          </p:cNvSpPr>
          <p:nvPr>
            <p:ph type="sldNum" sz="quarter" idx="12"/>
          </p:nvPr>
        </p:nvSpPr>
        <p:spPr/>
        <p:txBody>
          <a:bodyPr/>
          <a:lstStyle/>
          <a:p>
            <a:fld id="{8F368D7F-6B7F-4CCE-AD35-63B4E97AAA3D}" type="slidenum">
              <a:rPr lang="it-IT" smtClean="0"/>
              <a:t>17</a:t>
            </a:fld>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3929" y="260648"/>
            <a:ext cx="1008112"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66201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59979" y="980728"/>
            <a:ext cx="6172200" cy="864096"/>
          </a:xfrm>
        </p:spPr>
        <p:txBody>
          <a:bodyPr>
            <a:normAutofit fontScale="90000"/>
          </a:bodyPr>
          <a:lstStyle/>
          <a:p>
            <a:pPr algn="ctr"/>
            <a:r>
              <a:rPr lang="it-IT" sz="1600" b="1" dirty="0" smtClean="0">
                <a:latin typeface="Arial" panose="020B0604020202020204" pitchFamily="34" charset="0"/>
                <a:cs typeface="Arial" panose="020B0604020202020204" pitchFamily="34" charset="0"/>
              </a:rPr>
              <a:t>Il protocollo tra la Direzione Nazionale Antimafia e Antiterrorismo </a:t>
            </a:r>
            <a:br>
              <a:rPr lang="it-IT" sz="1600" b="1" dirty="0" smtClean="0">
                <a:latin typeface="Arial" panose="020B0604020202020204" pitchFamily="34" charset="0"/>
                <a:cs typeface="Arial" panose="020B0604020202020204" pitchFamily="34" charset="0"/>
              </a:rPr>
            </a:br>
            <a:r>
              <a:rPr lang="it-IT" sz="1600" b="1" dirty="0" smtClean="0">
                <a:latin typeface="Arial" panose="020B0604020202020204" pitchFamily="34" charset="0"/>
                <a:cs typeface="Arial" panose="020B0604020202020204" pitchFamily="34" charset="0"/>
              </a:rPr>
              <a:t>e </a:t>
            </a:r>
            <a:br>
              <a:rPr lang="it-IT" sz="1600" b="1" dirty="0" smtClean="0">
                <a:latin typeface="Arial" panose="020B0604020202020204" pitchFamily="34" charset="0"/>
                <a:cs typeface="Arial" panose="020B0604020202020204" pitchFamily="34" charset="0"/>
              </a:rPr>
            </a:br>
            <a:r>
              <a:rPr lang="it-IT" sz="1600" b="1" dirty="0" smtClean="0">
                <a:latin typeface="Arial" panose="020B0604020202020204" pitchFamily="34" charset="0"/>
                <a:cs typeface="Arial" panose="020B0604020202020204" pitchFamily="34" charset="0"/>
              </a:rPr>
              <a:t>la Direzione centrale per i Servizi Antidroga</a:t>
            </a:r>
            <a:endParaRPr lang="it-IT" sz="3200" b="1" dirty="0">
              <a:latin typeface="Arial" panose="020B0604020202020204" pitchFamily="34" charset="0"/>
              <a:cs typeface="Arial" panose="020B0604020202020204" pitchFamily="34" charset="0"/>
            </a:endParaRPr>
          </a:p>
        </p:txBody>
      </p:sp>
      <p:sp>
        <p:nvSpPr>
          <p:cNvPr id="3" name="Segnaposto contenuto 2"/>
          <p:cNvSpPr>
            <a:spLocks noGrp="1"/>
          </p:cNvSpPr>
          <p:nvPr>
            <p:ph idx="1"/>
          </p:nvPr>
        </p:nvSpPr>
        <p:spPr/>
        <p:txBody>
          <a:bodyPr>
            <a:normAutofit fontScale="85000" lnSpcReduction="10000"/>
          </a:bodyPr>
          <a:lstStyle/>
          <a:p>
            <a:pPr marL="0" indent="0" algn="just">
              <a:buNone/>
            </a:pPr>
            <a:endParaRPr lang="it-IT" sz="1800" dirty="0"/>
          </a:p>
          <a:p>
            <a:pPr algn="just"/>
            <a:r>
              <a:rPr lang="en-US" sz="1800" dirty="0" smtClean="0">
                <a:latin typeface="Arial" panose="020B0604020202020204" pitchFamily="34" charset="0"/>
                <a:cs typeface="Arial" panose="020B0604020202020204" pitchFamily="34" charset="0"/>
              </a:rPr>
              <a:t>Il </a:t>
            </a:r>
            <a:r>
              <a:rPr lang="en-US" sz="1800" dirty="0" err="1" smtClean="0">
                <a:latin typeface="Arial" panose="020B0604020202020204" pitchFamily="34" charset="0"/>
                <a:cs typeface="Arial" panose="020B0604020202020204" pitchFamily="34" charset="0"/>
              </a:rPr>
              <a:t>protocollo</a:t>
            </a:r>
            <a:r>
              <a:rPr lang="en-US" sz="1800" dirty="0" smtClean="0">
                <a:latin typeface="Arial" panose="020B0604020202020204" pitchFamily="34" charset="0"/>
                <a:cs typeface="Arial" panose="020B0604020202020204" pitchFamily="34" charset="0"/>
              </a:rPr>
              <a:t>  </a:t>
            </a:r>
            <a:r>
              <a:rPr lang="en-US" sz="1800" dirty="0" err="1" smtClean="0">
                <a:latin typeface="Arial" panose="020B0604020202020204" pitchFamily="34" charset="0"/>
                <a:cs typeface="Arial" panose="020B0604020202020204" pitchFamily="34" charset="0"/>
              </a:rPr>
              <a:t>tra</a:t>
            </a:r>
            <a:r>
              <a:rPr lang="en-US" sz="1800" dirty="0" smtClean="0">
                <a:latin typeface="Arial" panose="020B0604020202020204" pitchFamily="34" charset="0"/>
                <a:cs typeface="Arial" panose="020B0604020202020204" pitchFamily="34" charset="0"/>
              </a:rPr>
              <a:t> la </a:t>
            </a:r>
            <a:r>
              <a:rPr lang="en-US" sz="1800" dirty="0">
                <a:latin typeface="Arial" panose="020B0604020202020204" pitchFamily="34" charset="0"/>
                <a:cs typeface="Arial" panose="020B0604020202020204" pitchFamily="34" charset="0"/>
              </a:rPr>
              <a:t>D.N.A </a:t>
            </a:r>
            <a:r>
              <a:rPr lang="en-US" sz="1800" dirty="0" smtClean="0">
                <a:latin typeface="Arial" panose="020B0604020202020204" pitchFamily="34" charset="0"/>
                <a:cs typeface="Arial" panose="020B0604020202020204" pitchFamily="34" charset="0"/>
              </a:rPr>
              <a:t>(</a:t>
            </a:r>
            <a:r>
              <a:rPr lang="en-US" sz="1800" dirty="0" err="1" smtClean="0">
                <a:latin typeface="Arial" panose="020B0604020202020204" pitchFamily="34" charset="0"/>
                <a:cs typeface="Arial" panose="020B0604020202020204" pitchFamily="34" charset="0"/>
              </a:rPr>
              <a:t>Direzione</a:t>
            </a:r>
            <a:r>
              <a:rPr lang="en-US" sz="1800" dirty="0" smtClean="0">
                <a:latin typeface="Arial" panose="020B0604020202020204" pitchFamily="34" charset="0"/>
                <a:cs typeface="Arial" panose="020B0604020202020204" pitchFamily="34" charset="0"/>
              </a:rPr>
              <a:t> </a:t>
            </a:r>
            <a:r>
              <a:rPr lang="en-US" sz="1800" dirty="0" err="1" smtClean="0">
                <a:latin typeface="Arial" panose="020B0604020202020204" pitchFamily="34" charset="0"/>
                <a:cs typeface="Arial" panose="020B0604020202020204" pitchFamily="34" charset="0"/>
              </a:rPr>
              <a:t>Nazionale</a:t>
            </a:r>
            <a:r>
              <a:rPr lang="en-US" sz="1800" dirty="0" smtClean="0">
                <a:latin typeface="Arial" panose="020B0604020202020204" pitchFamily="34" charset="0"/>
                <a:cs typeface="Arial" panose="020B0604020202020204" pitchFamily="34" charset="0"/>
              </a:rPr>
              <a:t> </a:t>
            </a:r>
            <a:r>
              <a:rPr lang="en-US" sz="1800" dirty="0" err="1" smtClean="0">
                <a:latin typeface="Arial" panose="020B0604020202020204" pitchFamily="34" charset="0"/>
                <a:cs typeface="Arial" panose="020B0604020202020204" pitchFamily="34" charset="0"/>
              </a:rPr>
              <a:t>Antimafia</a:t>
            </a:r>
            <a:r>
              <a:rPr lang="en-US" sz="1800" dirty="0" smtClean="0">
                <a:latin typeface="Arial" panose="020B0604020202020204" pitchFamily="34" charset="0"/>
                <a:cs typeface="Arial" panose="020B0604020202020204" pitchFamily="34" charset="0"/>
              </a:rPr>
              <a:t> e </a:t>
            </a:r>
            <a:r>
              <a:rPr lang="en-US" sz="1800" dirty="0" err="1" smtClean="0">
                <a:latin typeface="Arial" panose="020B0604020202020204" pitchFamily="34" charset="0"/>
                <a:cs typeface="Arial" panose="020B0604020202020204" pitchFamily="34" charset="0"/>
              </a:rPr>
              <a:t>Antiterrorismo</a:t>
            </a:r>
            <a:r>
              <a:rPr lang="en-US" sz="1800" dirty="0" smtClean="0">
                <a:latin typeface="Arial" panose="020B0604020202020204" pitchFamily="34" charset="0"/>
                <a:cs typeface="Arial" panose="020B0604020202020204" pitchFamily="34" charset="0"/>
              </a:rPr>
              <a:t>) e la </a:t>
            </a:r>
            <a:r>
              <a:rPr lang="en-US" sz="1800" dirty="0">
                <a:latin typeface="Arial" panose="020B0604020202020204" pitchFamily="34" charset="0"/>
                <a:cs typeface="Arial" panose="020B0604020202020204" pitchFamily="34" charset="0"/>
              </a:rPr>
              <a:t>D.C.S.A. </a:t>
            </a:r>
            <a:r>
              <a:rPr lang="en-US" sz="1800" dirty="0" smtClean="0">
                <a:latin typeface="Arial" panose="020B0604020202020204" pitchFamily="34" charset="0"/>
                <a:cs typeface="Arial" panose="020B0604020202020204" pitchFamily="34" charset="0"/>
              </a:rPr>
              <a:t>(</a:t>
            </a:r>
            <a:r>
              <a:rPr lang="en-US" sz="1800" dirty="0" err="1" smtClean="0">
                <a:latin typeface="Arial" panose="020B0604020202020204" pitchFamily="34" charset="0"/>
                <a:cs typeface="Arial" panose="020B0604020202020204" pitchFamily="34" charset="0"/>
              </a:rPr>
              <a:t>Direzione</a:t>
            </a:r>
            <a:r>
              <a:rPr lang="en-US" sz="1800" dirty="0" smtClean="0">
                <a:latin typeface="Arial" panose="020B0604020202020204" pitchFamily="34" charset="0"/>
                <a:cs typeface="Arial" panose="020B0604020202020204" pitchFamily="34" charset="0"/>
              </a:rPr>
              <a:t> </a:t>
            </a:r>
            <a:r>
              <a:rPr lang="en-US" sz="1800" dirty="0" err="1" smtClean="0">
                <a:latin typeface="Arial" panose="020B0604020202020204" pitchFamily="34" charset="0"/>
                <a:cs typeface="Arial" panose="020B0604020202020204" pitchFamily="34" charset="0"/>
              </a:rPr>
              <a:t>Centrale</a:t>
            </a:r>
            <a:r>
              <a:rPr lang="en-US" sz="1800" dirty="0" smtClean="0">
                <a:latin typeface="Arial" panose="020B0604020202020204" pitchFamily="34" charset="0"/>
                <a:cs typeface="Arial" panose="020B0604020202020204" pitchFamily="34" charset="0"/>
              </a:rPr>
              <a:t> </a:t>
            </a:r>
            <a:r>
              <a:rPr lang="en-US" sz="1800" dirty="0" err="1" smtClean="0">
                <a:latin typeface="Arial" panose="020B0604020202020204" pitchFamily="34" charset="0"/>
                <a:cs typeface="Arial" panose="020B0604020202020204" pitchFamily="34" charset="0"/>
              </a:rPr>
              <a:t>Servizi</a:t>
            </a:r>
            <a:r>
              <a:rPr lang="en-US" sz="1800" dirty="0" smtClean="0">
                <a:latin typeface="Arial" panose="020B0604020202020204" pitchFamily="34" charset="0"/>
                <a:cs typeface="Arial" panose="020B0604020202020204" pitchFamily="34" charset="0"/>
              </a:rPr>
              <a:t> </a:t>
            </a:r>
            <a:r>
              <a:rPr lang="en-US" sz="1800" dirty="0" err="1" smtClean="0">
                <a:latin typeface="Arial" panose="020B0604020202020204" pitchFamily="34" charset="0"/>
                <a:cs typeface="Arial" panose="020B0604020202020204" pitchFamily="34" charset="0"/>
              </a:rPr>
              <a:t>Antidroga</a:t>
            </a:r>
            <a:r>
              <a:rPr lang="en-US" sz="1800" dirty="0" smtClean="0">
                <a:latin typeface="Arial" panose="020B0604020202020204" pitchFamily="34" charset="0"/>
                <a:cs typeface="Arial" panose="020B0604020202020204" pitchFamily="34" charset="0"/>
              </a:rPr>
              <a:t>) </a:t>
            </a:r>
            <a:r>
              <a:rPr lang="it-IT" sz="1800" dirty="0" smtClean="0">
                <a:latin typeface="Arial" panose="020B0604020202020204" pitchFamily="34" charset="0"/>
                <a:cs typeface="Arial" panose="020B0604020202020204" pitchFamily="34" charset="0"/>
              </a:rPr>
              <a:t>prevede </a:t>
            </a:r>
            <a:r>
              <a:rPr lang="it-IT" sz="1800" dirty="0">
                <a:latin typeface="Arial" panose="020B0604020202020204" pitchFamily="34" charset="0"/>
                <a:cs typeface="Arial" panose="020B0604020202020204" pitchFamily="34" charset="0"/>
              </a:rPr>
              <a:t>l’impiego di risorse umane, tecnologiche, conoscitive, in una attività </a:t>
            </a:r>
            <a:r>
              <a:rPr lang="it-IT" sz="1800" dirty="0" err="1">
                <a:latin typeface="Arial" panose="020B0604020202020204" pitchFamily="34" charset="0"/>
                <a:cs typeface="Arial" panose="020B0604020202020204" pitchFamily="34" charset="0"/>
              </a:rPr>
              <a:t>pre</a:t>
            </a:r>
            <a:r>
              <a:rPr lang="it-IT" sz="1800" dirty="0">
                <a:latin typeface="Arial" panose="020B0604020202020204" pitchFamily="34" charset="0"/>
                <a:cs typeface="Arial" panose="020B0604020202020204" pitchFamily="34" charset="0"/>
              </a:rPr>
              <a:t>-investigativa, tesa ad identificare i grandi flussi di narcotico e finanziari che si riconnettono al traffico di stupefacenti </a:t>
            </a:r>
            <a:r>
              <a:rPr lang="it-IT" sz="1800" dirty="0" smtClean="0">
                <a:latin typeface="Arial" panose="020B0604020202020204" pitchFamily="34" charset="0"/>
                <a:cs typeface="Arial" panose="020B0604020202020204" pitchFamily="34" charset="0"/>
              </a:rPr>
              <a:t>;</a:t>
            </a:r>
            <a:endParaRPr lang="en-US" sz="1800" dirty="0">
              <a:latin typeface="Arial" panose="020B0604020202020204" pitchFamily="34" charset="0"/>
              <a:cs typeface="Arial" panose="020B0604020202020204" pitchFamily="34" charset="0"/>
            </a:endParaRPr>
          </a:p>
          <a:p>
            <a:pPr algn="just"/>
            <a:r>
              <a:rPr lang="en-US" sz="1800" dirty="0" err="1" smtClean="0">
                <a:latin typeface="Arial" panose="020B0604020202020204" pitchFamily="34" charset="0"/>
                <a:cs typeface="Arial" panose="020B0604020202020204" pitchFamily="34" charset="0"/>
              </a:rPr>
              <a:t>Nell’ambito</a:t>
            </a:r>
            <a:r>
              <a:rPr lang="en-US" sz="1800" dirty="0" smtClean="0">
                <a:latin typeface="Arial" panose="020B0604020202020204" pitchFamily="34" charset="0"/>
                <a:cs typeface="Arial" panose="020B0604020202020204" pitchFamily="34" charset="0"/>
              </a:rPr>
              <a:t> </a:t>
            </a:r>
            <a:r>
              <a:rPr lang="en-US" sz="1800" dirty="0" err="1" smtClean="0">
                <a:latin typeface="Arial" panose="020B0604020202020204" pitchFamily="34" charset="0"/>
                <a:cs typeface="Arial" panose="020B0604020202020204" pitchFamily="34" charset="0"/>
              </a:rPr>
              <a:t>dell’attività</a:t>
            </a:r>
            <a:r>
              <a:rPr lang="en-US" sz="1800" dirty="0" smtClean="0">
                <a:latin typeface="Arial" panose="020B0604020202020204" pitchFamily="34" charset="0"/>
                <a:cs typeface="Arial" panose="020B0604020202020204" pitchFamily="34" charset="0"/>
              </a:rPr>
              <a:t> di </a:t>
            </a:r>
            <a:r>
              <a:rPr lang="en-US" sz="1800" dirty="0" err="1" smtClean="0">
                <a:latin typeface="Arial" panose="020B0604020202020204" pitchFamily="34" charset="0"/>
                <a:cs typeface="Arial" panose="020B0604020202020204" pitchFamily="34" charset="0"/>
              </a:rPr>
              <a:t>collaborazione</a:t>
            </a:r>
            <a:r>
              <a:rPr lang="en-US" sz="1800" dirty="0" smtClean="0">
                <a:latin typeface="Arial" panose="020B0604020202020204" pitchFamily="34" charset="0"/>
                <a:cs typeface="Arial" panose="020B0604020202020204" pitchFamily="34" charset="0"/>
              </a:rPr>
              <a:t> è </a:t>
            </a:r>
            <a:r>
              <a:rPr lang="en-US" sz="1800" dirty="0" err="1" smtClean="0">
                <a:latin typeface="Arial" panose="020B0604020202020204" pitchFamily="34" charset="0"/>
                <a:cs typeface="Arial" panose="020B0604020202020204" pitchFamily="34" charset="0"/>
              </a:rPr>
              <a:t>previsto</a:t>
            </a:r>
            <a:r>
              <a:rPr lang="en-US" sz="1800" dirty="0" smtClean="0">
                <a:latin typeface="Arial" panose="020B0604020202020204" pitchFamily="34" charset="0"/>
                <a:cs typeface="Arial" panose="020B0604020202020204" pitchFamily="34" charset="0"/>
              </a:rPr>
              <a:t> </a:t>
            </a:r>
            <a:r>
              <a:rPr lang="en-US" sz="1800" dirty="0" err="1" smtClean="0">
                <a:latin typeface="Arial" panose="020B0604020202020204" pitchFamily="34" charset="0"/>
                <a:cs typeface="Arial" panose="020B0604020202020204" pitchFamily="34" charset="0"/>
              </a:rPr>
              <a:t>altresì</a:t>
            </a:r>
            <a:r>
              <a:rPr lang="en-US" sz="1800" dirty="0" smtClean="0">
                <a:latin typeface="Arial" panose="020B0604020202020204" pitchFamily="34" charset="0"/>
                <a:cs typeface="Arial" panose="020B0604020202020204" pitchFamily="34" charset="0"/>
              </a:rPr>
              <a:t> un </a:t>
            </a:r>
            <a:r>
              <a:rPr lang="en-US" sz="1800" dirty="0" err="1" smtClean="0">
                <a:latin typeface="Arial" panose="020B0604020202020204" pitchFamily="34" charset="0"/>
                <a:cs typeface="Arial" panose="020B0604020202020204" pitchFamily="34" charset="0"/>
              </a:rPr>
              <a:t>progetto</a:t>
            </a:r>
            <a:r>
              <a:rPr lang="en-US" sz="1800" dirty="0" smtClean="0">
                <a:latin typeface="Arial" panose="020B0604020202020204" pitchFamily="34" charset="0"/>
                <a:cs typeface="Arial" panose="020B0604020202020204" pitchFamily="34" charset="0"/>
              </a:rPr>
              <a:t>  di </a:t>
            </a:r>
            <a:r>
              <a:rPr lang="en-US" sz="1800" dirty="0" err="1" smtClean="0">
                <a:latin typeface="Arial" panose="020B0604020202020204" pitchFamily="34" charset="0"/>
                <a:cs typeface="Arial" panose="020B0604020202020204" pitchFamily="34" charset="0"/>
              </a:rPr>
              <a:t>catalogazione</a:t>
            </a:r>
            <a:r>
              <a:rPr lang="en-US" sz="1800" dirty="0" smtClean="0">
                <a:latin typeface="Arial" panose="020B0604020202020204" pitchFamily="34" charset="0"/>
                <a:cs typeface="Arial" panose="020B0604020202020204" pitchFamily="34" charset="0"/>
              </a:rPr>
              <a:t> e profiling  dei </a:t>
            </a:r>
            <a:r>
              <a:rPr lang="en-US" sz="1800" dirty="0" err="1" smtClean="0">
                <a:latin typeface="Arial" panose="020B0604020202020204" pitchFamily="34" charset="0"/>
                <a:cs typeface="Arial" panose="020B0604020202020204" pitchFamily="34" charset="0"/>
              </a:rPr>
              <a:t>campioni</a:t>
            </a:r>
            <a:r>
              <a:rPr lang="en-US" sz="1800" dirty="0" smtClean="0">
                <a:latin typeface="Arial" panose="020B0604020202020204" pitchFamily="34" charset="0"/>
                <a:cs typeface="Arial" panose="020B0604020202020204" pitchFamily="34" charset="0"/>
              </a:rPr>
              <a:t> di  </a:t>
            </a:r>
            <a:r>
              <a:rPr lang="en-US" sz="1800" dirty="0" err="1" smtClean="0">
                <a:latin typeface="Arial" panose="020B0604020202020204" pitchFamily="34" charset="0"/>
                <a:cs typeface="Arial" panose="020B0604020202020204" pitchFamily="34" charset="0"/>
              </a:rPr>
              <a:t>rilevanti</a:t>
            </a:r>
            <a:r>
              <a:rPr lang="en-US" sz="1800" dirty="0" smtClean="0">
                <a:latin typeface="Arial" panose="020B0604020202020204" pitchFamily="34" charset="0"/>
                <a:cs typeface="Arial" panose="020B0604020202020204" pitchFamily="34" charset="0"/>
              </a:rPr>
              <a:t> </a:t>
            </a:r>
            <a:r>
              <a:rPr lang="en-US" sz="1800" dirty="0" err="1" smtClean="0">
                <a:latin typeface="Arial" panose="020B0604020202020204" pitchFamily="34" charset="0"/>
                <a:cs typeface="Arial" panose="020B0604020202020204" pitchFamily="34" charset="0"/>
              </a:rPr>
              <a:t>quantitativi</a:t>
            </a:r>
            <a:r>
              <a:rPr lang="en-US" sz="1800" dirty="0" smtClean="0">
                <a:latin typeface="Arial" panose="020B0604020202020204" pitchFamily="34" charset="0"/>
                <a:cs typeface="Arial" panose="020B0604020202020204" pitchFamily="34" charset="0"/>
              </a:rPr>
              <a:t> di </a:t>
            </a:r>
            <a:r>
              <a:rPr lang="en-US" sz="1800" dirty="0" err="1" smtClean="0">
                <a:latin typeface="Arial" panose="020B0604020202020204" pitchFamily="34" charset="0"/>
                <a:cs typeface="Arial" panose="020B0604020202020204" pitchFamily="34" charset="0"/>
              </a:rPr>
              <a:t>droga</a:t>
            </a:r>
            <a:r>
              <a:rPr lang="en-US" sz="1800" dirty="0" smtClean="0">
                <a:latin typeface="Arial" panose="020B0604020202020204" pitchFamily="34" charset="0"/>
                <a:cs typeface="Arial" panose="020B0604020202020204" pitchFamily="34" charset="0"/>
              </a:rPr>
              <a:t> </a:t>
            </a:r>
            <a:r>
              <a:rPr lang="en-US" sz="1800" dirty="0" err="1" smtClean="0">
                <a:latin typeface="Arial" panose="020B0604020202020204" pitchFamily="34" charset="0"/>
                <a:cs typeface="Arial" panose="020B0604020202020204" pitchFamily="34" charset="0"/>
              </a:rPr>
              <a:t>sequestrati</a:t>
            </a:r>
            <a:r>
              <a:rPr lang="en-US" sz="1800" dirty="0" smtClean="0">
                <a:latin typeface="Arial" panose="020B0604020202020204" pitchFamily="34" charset="0"/>
                <a:cs typeface="Arial" panose="020B0604020202020204" pitchFamily="34" charset="0"/>
              </a:rPr>
              <a:t> in Italia;</a:t>
            </a:r>
            <a:endParaRPr lang="en-US" sz="1800" dirty="0">
              <a:latin typeface="Arial" panose="020B0604020202020204" pitchFamily="34" charset="0"/>
              <a:cs typeface="Arial" panose="020B0604020202020204" pitchFamily="34" charset="0"/>
            </a:endParaRPr>
          </a:p>
          <a:p>
            <a:pPr algn="just"/>
            <a:r>
              <a:rPr lang="en-US" sz="1800" dirty="0" smtClean="0">
                <a:latin typeface="Arial" panose="020B0604020202020204" pitchFamily="34" charset="0"/>
                <a:cs typeface="Arial" panose="020B0604020202020204" pitchFamily="34" charset="0"/>
              </a:rPr>
              <a:t>Lo </a:t>
            </a:r>
            <a:r>
              <a:rPr lang="en-US" sz="1800" dirty="0" err="1" smtClean="0">
                <a:latin typeface="Arial" panose="020B0604020202020204" pitchFamily="34" charset="0"/>
                <a:cs typeface="Arial" panose="020B0604020202020204" pitchFamily="34" charset="0"/>
              </a:rPr>
              <a:t>scopo</a:t>
            </a:r>
            <a:r>
              <a:rPr lang="en-US" sz="1800" dirty="0" smtClean="0">
                <a:latin typeface="Arial" panose="020B0604020202020204" pitchFamily="34" charset="0"/>
                <a:cs typeface="Arial" panose="020B0604020202020204" pitchFamily="34" charset="0"/>
              </a:rPr>
              <a:t> è </a:t>
            </a:r>
            <a:r>
              <a:rPr lang="en-US" sz="1800" dirty="0" err="1" smtClean="0">
                <a:latin typeface="Arial" panose="020B0604020202020204" pitchFamily="34" charset="0"/>
                <a:cs typeface="Arial" panose="020B0604020202020204" pitchFamily="34" charset="0"/>
              </a:rPr>
              <a:t>quello</a:t>
            </a:r>
            <a:r>
              <a:rPr lang="en-US" sz="1800" dirty="0" smtClean="0">
                <a:latin typeface="Arial" panose="020B0604020202020204" pitchFamily="34" charset="0"/>
                <a:cs typeface="Arial" panose="020B0604020202020204" pitchFamily="34" charset="0"/>
              </a:rPr>
              <a:t> di </a:t>
            </a:r>
            <a:r>
              <a:rPr lang="en-US" sz="1800" dirty="0" err="1" smtClean="0">
                <a:latin typeface="Arial" panose="020B0604020202020204" pitchFamily="34" charset="0"/>
                <a:cs typeface="Arial" panose="020B0604020202020204" pitchFamily="34" charset="0"/>
              </a:rPr>
              <a:t>identificare</a:t>
            </a:r>
            <a:r>
              <a:rPr lang="en-US" sz="1800" dirty="0" smtClean="0">
                <a:latin typeface="Arial" panose="020B0604020202020204" pitchFamily="34" charset="0"/>
                <a:cs typeface="Arial" panose="020B0604020202020204" pitchFamily="34" charset="0"/>
              </a:rPr>
              <a:t> con </a:t>
            </a:r>
            <a:r>
              <a:rPr lang="en-US" sz="1800" dirty="0" err="1" smtClean="0">
                <a:latin typeface="Arial" panose="020B0604020202020204" pitchFamily="34" charset="0"/>
                <a:cs typeface="Arial" panose="020B0604020202020204" pitchFamily="34" charset="0"/>
              </a:rPr>
              <a:t>precisione</a:t>
            </a:r>
            <a:r>
              <a:rPr lang="en-US" sz="1800" dirty="0" smtClean="0">
                <a:latin typeface="Arial" panose="020B0604020202020204" pitchFamily="34" charset="0"/>
                <a:cs typeface="Arial" panose="020B0604020202020204" pitchFamily="34" charset="0"/>
              </a:rPr>
              <a:t>, non solo la </a:t>
            </a:r>
            <a:r>
              <a:rPr lang="en-US" sz="1800" dirty="0" err="1" smtClean="0">
                <a:latin typeface="Arial" panose="020B0604020202020204" pitchFamily="34" charset="0"/>
                <a:cs typeface="Arial" panose="020B0604020202020204" pitchFamily="34" charset="0"/>
              </a:rPr>
              <a:t>composizione</a:t>
            </a:r>
            <a:r>
              <a:rPr lang="en-US" sz="1800" dirty="0" smtClean="0">
                <a:latin typeface="Arial" panose="020B0604020202020204" pitchFamily="34" charset="0"/>
                <a:cs typeface="Arial" panose="020B0604020202020204" pitchFamily="34" charset="0"/>
              </a:rPr>
              <a:t>  del </a:t>
            </a:r>
            <a:r>
              <a:rPr lang="en-US" sz="1800" dirty="0" err="1" smtClean="0">
                <a:latin typeface="Arial" panose="020B0604020202020204" pitchFamily="34" charset="0"/>
                <a:cs typeface="Arial" panose="020B0604020202020204" pitchFamily="34" charset="0"/>
              </a:rPr>
              <a:t>narcotico</a:t>
            </a:r>
            <a:r>
              <a:rPr lang="en-US" sz="1800" dirty="0" smtClean="0">
                <a:latin typeface="Arial" panose="020B0604020202020204" pitchFamily="34" charset="0"/>
                <a:cs typeface="Arial" panose="020B0604020202020204" pitchFamily="34" charset="0"/>
              </a:rPr>
              <a:t>,  ma </a:t>
            </a:r>
            <a:r>
              <a:rPr lang="en-US" sz="1800" dirty="0" err="1" smtClean="0">
                <a:latin typeface="Arial" panose="020B0604020202020204" pitchFamily="34" charset="0"/>
                <a:cs typeface="Arial" panose="020B0604020202020204" pitchFamily="34" charset="0"/>
              </a:rPr>
              <a:t>anche</a:t>
            </a:r>
            <a:r>
              <a:rPr lang="en-US" sz="1800" dirty="0" smtClean="0">
                <a:latin typeface="Arial" panose="020B0604020202020204" pitchFamily="34" charset="0"/>
                <a:cs typeface="Arial" panose="020B0604020202020204" pitchFamily="34" charset="0"/>
              </a:rPr>
              <a:t>  la </a:t>
            </a:r>
            <a:r>
              <a:rPr lang="en-US" sz="1800" dirty="0" err="1" smtClean="0">
                <a:latin typeface="Arial" panose="020B0604020202020204" pitchFamily="34" charset="0"/>
                <a:cs typeface="Arial" panose="020B0604020202020204" pitchFamily="34" charset="0"/>
              </a:rPr>
              <a:t>sua</a:t>
            </a:r>
            <a:r>
              <a:rPr lang="en-US" sz="1800" dirty="0" smtClean="0">
                <a:latin typeface="Arial" panose="020B0604020202020204" pitchFamily="34" charset="0"/>
                <a:cs typeface="Arial" panose="020B0604020202020204" pitchFamily="34" charset="0"/>
              </a:rPr>
              <a:t> </a:t>
            </a:r>
            <a:r>
              <a:rPr lang="en-US" sz="1800" dirty="0" err="1" smtClean="0">
                <a:latin typeface="Arial" panose="020B0604020202020204" pitchFamily="34" charset="0"/>
                <a:cs typeface="Arial" panose="020B0604020202020204" pitchFamily="34" charset="0"/>
              </a:rPr>
              <a:t>provenienza</a:t>
            </a:r>
            <a:r>
              <a:rPr lang="en-US" sz="1800" dirty="0" smtClean="0">
                <a:latin typeface="Arial" panose="020B0604020202020204" pitchFamily="34" charset="0"/>
                <a:cs typeface="Arial" panose="020B0604020202020204" pitchFamily="34" charset="0"/>
              </a:rPr>
              <a:t> </a:t>
            </a:r>
            <a:r>
              <a:rPr lang="en-US" sz="1800" dirty="0" err="1" smtClean="0">
                <a:latin typeface="Arial" panose="020B0604020202020204" pitchFamily="34" charset="0"/>
                <a:cs typeface="Arial" panose="020B0604020202020204" pitchFamily="34" charset="0"/>
              </a:rPr>
              <a:t>territoriale</a:t>
            </a:r>
            <a:r>
              <a:rPr lang="en-US" sz="1800" dirty="0" smtClean="0">
                <a:latin typeface="Arial" panose="020B0604020202020204" pitchFamily="34" charset="0"/>
                <a:cs typeface="Arial" panose="020B0604020202020204" pitchFamily="34" charset="0"/>
              </a:rPr>
              <a:t> </a:t>
            </a:r>
            <a:r>
              <a:rPr lang="en-US" sz="1800" dirty="0" err="1" smtClean="0">
                <a:latin typeface="Arial" panose="020B0604020202020204" pitchFamily="34" charset="0"/>
                <a:cs typeface="Arial" panose="020B0604020202020204" pitchFamily="34" charset="0"/>
              </a:rPr>
              <a:t>ed</a:t>
            </a:r>
            <a:r>
              <a:rPr lang="en-US" sz="1800" dirty="0" smtClean="0">
                <a:latin typeface="Arial" panose="020B0604020202020204" pitchFamily="34" charset="0"/>
                <a:cs typeface="Arial" panose="020B0604020202020204" pitchFamily="34" charset="0"/>
              </a:rPr>
              <a:t> </a:t>
            </a:r>
            <a:r>
              <a:rPr lang="en-US" sz="1800" dirty="0" err="1" smtClean="0">
                <a:latin typeface="Arial" panose="020B0604020202020204" pitchFamily="34" charset="0"/>
                <a:cs typeface="Arial" panose="020B0604020202020204" pitchFamily="34" charset="0"/>
              </a:rPr>
              <a:t>luogo</a:t>
            </a:r>
            <a:r>
              <a:rPr lang="en-US" sz="1800" dirty="0" smtClean="0">
                <a:latin typeface="Arial" panose="020B0604020202020204" pitchFamily="34" charset="0"/>
                <a:cs typeface="Arial" panose="020B0604020202020204" pitchFamily="34" charset="0"/>
              </a:rPr>
              <a:t> </a:t>
            </a:r>
            <a:r>
              <a:rPr lang="en-US" sz="1800" dirty="0" err="1" smtClean="0">
                <a:latin typeface="Arial" panose="020B0604020202020204" pitchFamily="34" charset="0"/>
                <a:cs typeface="Arial" panose="020B0604020202020204" pitchFamily="34" charset="0"/>
              </a:rPr>
              <a:t>ove</a:t>
            </a:r>
            <a:r>
              <a:rPr lang="en-US" sz="1800" dirty="0" smtClean="0">
                <a:latin typeface="Arial" panose="020B0604020202020204" pitchFamily="34" charset="0"/>
                <a:cs typeface="Arial" panose="020B0604020202020204" pitchFamily="34" charset="0"/>
              </a:rPr>
              <a:t> è </a:t>
            </a:r>
            <a:r>
              <a:rPr lang="en-US" sz="1800" dirty="0" err="1" smtClean="0">
                <a:latin typeface="Arial" panose="020B0604020202020204" pitchFamily="34" charset="0"/>
                <a:cs typeface="Arial" panose="020B0604020202020204" pitchFamily="34" charset="0"/>
              </a:rPr>
              <a:t>avvenuto</a:t>
            </a:r>
            <a:r>
              <a:rPr lang="en-US" sz="1800" dirty="0" smtClean="0">
                <a:latin typeface="Arial" panose="020B0604020202020204" pitchFamily="34" charset="0"/>
                <a:cs typeface="Arial" panose="020B0604020202020204" pitchFamily="34" charset="0"/>
              </a:rPr>
              <a:t> lo </a:t>
            </a:r>
            <a:r>
              <a:rPr lang="en-US" sz="1800" dirty="0" err="1" smtClean="0">
                <a:latin typeface="Arial" panose="020B0604020202020204" pitchFamily="34" charset="0"/>
                <a:cs typeface="Arial" panose="020B0604020202020204" pitchFamily="34" charset="0"/>
              </a:rPr>
              <a:t>stoccaggio</a:t>
            </a:r>
            <a:r>
              <a:rPr lang="en-US" sz="1800" dirty="0" smtClean="0">
                <a:latin typeface="Arial" panose="020B0604020202020204" pitchFamily="34" charset="0"/>
                <a:cs typeface="Arial" panose="020B0604020202020204" pitchFamily="34" charset="0"/>
              </a:rPr>
              <a:t>;</a:t>
            </a:r>
            <a:endParaRPr lang="en-US" sz="1800" dirty="0">
              <a:latin typeface="Arial" panose="020B0604020202020204" pitchFamily="34" charset="0"/>
              <a:cs typeface="Arial" panose="020B0604020202020204" pitchFamily="34" charset="0"/>
            </a:endParaRPr>
          </a:p>
          <a:p>
            <a:pPr algn="just"/>
            <a:r>
              <a:rPr lang="en-US" sz="1800" dirty="0" smtClean="0">
                <a:latin typeface="Arial" panose="020B0604020202020204" pitchFamily="34" charset="0"/>
                <a:cs typeface="Arial" panose="020B0604020202020204" pitchFamily="34" charset="0"/>
              </a:rPr>
              <a:t>Il </a:t>
            </a:r>
            <a:r>
              <a:rPr lang="en-US" sz="1800" dirty="0" err="1" smtClean="0">
                <a:latin typeface="Arial" panose="020B0604020202020204" pitchFamily="34" charset="0"/>
                <a:cs typeface="Arial" panose="020B0604020202020204" pitchFamily="34" charset="0"/>
              </a:rPr>
              <a:t>protocollo</a:t>
            </a:r>
            <a:r>
              <a:rPr lang="en-US" sz="1800" dirty="0" smtClean="0">
                <a:latin typeface="Arial" panose="020B0604020202020204" pitchFamily="34" charset="0"/>
                <a:cs typeface="Arial" panose="020B0604020202020204" pitchFamily="34" charset="0"/>
              </a:rPr>
              <a:t> </a:t>
            </a:r>
            <a:r>
              <a:rPr lang="en-US" sz="1800" dirty="0" err="1" smtClean="0">
                <a:latin typeface="Arial" panose="020B0604020202020204" pitchFamily="34" charset="0"/>
                <a:cs typeface="Arial" panose="020B0604020202020204" pitchFamily="34" charset="0"/>
              </a:rPr>
              <a:t>prevede</a:t>
            </a:r>
            <a:r>
              <a:rPr lang="en-US" sz="1800" dirty="0" smtClean="0">
                <a:latin typeface="Arial" panose="020B0604020202020204" pitchFamily="34" charset="0"/>
                <a:cs typeface="Arial" panose="020B0604020202020204" pitchFamily="34" charset="0"/>
              </a:rPr>
              <a:t> </a:t>
            </a:r>
            <a:r>
              <a:rPr lang="en-US" sz="1800" dirty="0" err="1" smtClean="0">
                <a:latin typeface="Arial" panose="020B0604020202020204" pitchFamily="34" charset="0"/>
                <a:cs typeface="Arial" panose="020B0604020202020204" pitchFamily="34" charset="0"/>
              </a:rPr>
              <a:t>altresì</a:t>
            </a:r>
            <a:r>
              <a:rPr lang="en-US" sz="1800" dirty="0" smtClean="0">
                <a:latin typeface="Arial" panose="020B0604020202020204" pitchFamily="34" charset="0"/>
                <a:cs typeface="Arial" panose="020B0604020202020204" pitchFamily="34" charset="0"/>
              </a:rPr>
              <a:t> la </a:t>
            </a:r>
            <a:r>
              <a:rPr lang="en-US" sz="1800" dirty="0" err="1" smtClean="0">
                <a:latin typeface="Arial" panose="020B0604020202020204" pitchFamily="34" charset="0"/>
                <a:cs typeface="Arial" panose="020B0604020202020204" pitchFamily="34" charset="0"/>
              </a:rPr>
              <a:t>collaborazione</a:t>
            </a:r>
            <a:r>
              <a:rPr lang="en-US" sz="1800" dirty="0" smtClean="0">
                <a:latin typeface="Arial" panose="020B0604020202020204" pitchFamily="34" charset="0"/>
                <a:cs typeface="Arial" panose="020B0604020202020204" pitchFamily="34" charset="0"/>
              </a:rPr>
              <a:t>  con </a:t>
            </a:r>
            <a:r>
              <a:rPr lang="en-US" sz="1800" dirty="0" err="1" smtClean="0">
                <a:latin typeface="Arial" panose="020B0604020202020204" pitchFamily="34" charset="0"/>
                <a:cs typeface="Arial" panose="020B0604020202020204" pitchFamily="34" charset="0"/>
              </a:rPr>
              <a:t>l’Università</a:t>
            </a:r>
            <a:r>
              <a:rPr lang="en-US" sz="1800" dirty="0" smtClean="0">
                <a:latin typeface="Arial" panose="020B0604020202020204" pitchFamily="34" charset="0"/>
                <a:cs typeface="Arial" panose="020B0604020202020204" pitchFamily="34" charset="0"/>
              </a:rPr>
              <a:t> di Pavia in Italia  </a:t>
            </a:r>
            <a:r>
              <a:rPr lang="en-US" sz="1800" dirty="0" err="1" smtClean="0">
                <a:latin typeface="Arial" panose="020B0604020202020204" pitchFamily="34" charset="0"/>
                <a:cs typeface="Arial" panose="020B0604020202020204" pitchFamily="34" charset="0"/>
              </a:rPr>
              <a:t>che</a:t>
            </a:r>
            <a:r>
              <a:rPr lang="en-US" sz="1800" dirty="0" smtClean="0">
                <a:latin typeface="Arial" panose="020B0604020202020204" pitchFamily="34" charset="0"/>
                <a:cs typeface="Arial" panose="020B0604020202020204" pitchFamily="34" charset="0"/>
              </a:rPr>
              <a:t> </a:t>
            </a:r>
            <a:r>
              <a:rPr lang="en-US" sz="1800" dirty="0" err="1" smtClean="0">
                <a:latin typeface="Arial" panose="020B0604020202020204" pitchFamily="34" charset="0"/>
                <a:cs typeface="Arial" panose="020B0604020202020204" pitchFamily="34" charset="0"/>
              </a:rPr>
              <a:t>che</a:t>
            </a:r>
            <a:r>
              <a:rPr lang="en-US" sz="1800" dirty="0" smtClean="0">
                <a:latin typeface="Arial" panose="020B0604020202020204" pitchFamily="34" charset="0"/>
                <a:cs typeface="Arial" panose="020B0604020202020204" pitchFamily="34" charset="0"/>
              </a:rPr>
              <a:t> </a:t>
            </a:r>
            <a:r>
              <a:rPr lang="en-US" sz="1800" dirty="0" err="1" smtClean="0">
                <a:latin typeface="Arial" panose="020B0604020202020204" pitchFamily="34" charset="0"/>
                <a:cs typeface="Arial" panose="020B0604020202020204" pitchFamily="34" charset="0"/>
              </a:rPr>
              <a:t>garantisce</a:t>
            </a:r>
            <a:r>
              <a:rPr lang="en-US" sz="1800" dirty="0" smtClean="0">
                <a:latin typeface="Arial" panose="020B0604020202020204" pitchFamily="34" charset="0"/>
                <a:cs typeface="Arial" panose="020B0604020202020204" pitchFamily="34" charset="0"/>
              </a:rPr>
              <a:t> la </a:t>
            </a:r>
            <a:r>
              <a:rPr lang="en-US" sz="1800" dirty="0" err="1" smtClean="0">
                <a:latin typeface="Arial" panose="020B0604020202020204" pitchFamily="34" charset="0"/>
                <a:cs typeface="Arial" panose="020B0604020202020204" pitchFamily="34" charset="0"/>
              </a:rPr>
              <a:t>sua</a:t>
            </a:r>
            <a:r>
              <a:rPr lang="en-US" sz="1800" dirty="0" smtClean="0">
                <a:latin typeface="Arial" panose="020B0604020202020204" pitchFamily="34" charset="0"/>
                <a:cs typeface="Arial" panose="020B0604020202020204" pitchFamily="34" charset="0"/>
              </a:rPr>
              <a:t> </a:t>
            </a:r>
            <a:r>
              <a:rPr lang="en-US" sz="1800" dirty="0" err="1" smtClean="0">
                <a:latin typeface="Arial" panose="020B0604020202020204" pitchFamily="34" charset="0"/>
                <a:cs typeface="Arial" panose="020B0604020202020204" pitchFamily="34" charset="0"/>
              </a:rPr>
              <a:t>applicazione</a:t>
            </a:r>
            <a:r>
              <a:rPr lang="en-US" sz="1800" dirty="0" smtClean="0">
                <a:latin typeface="Arial" panose="020B0604020202020204" pitchFamily="34" charset="0"/>
                <a:cs typeface="Arial" panose="020B0604020202020204" pitchFamily="34" charset="0"/>
              </a:rPr>
              <a:t> con </a:t>
            </a:r>
            <a:r>
              <a:rPr lang="en-US" sz="1800" dirty="0" err="1" smtClean="0">
                <a:latin typeface="Arial" panose="020B0604020202020204" pitchFamily="34" charset="0"/>
                <a:cs typeface="Arial" panose="020B0604020202020204" pitchFamily="34" charset="0"/>
              </a:rPr>
              <a:t>il</a:t>
            </a:r>
            <a:r>
              <a:rPr lang="en-US" sz="1800" dirty="0" smtClean="0">
                <a:latin typeface="Arial" panose="020B0604020202020204" pitchFamily="34" charset="0"/>
                <a:cs typeface="Arial" panose="020B0604020202020204" pitchFamily="34" charset="0"/>
              </a:rPr>
              <a:t> </a:t>
            </a:r>
            <a:r>
              <a:rPr lang="en-US" sz="1800" dirty="0" err="1" smtClean="0">
                <a:latin typeface="Arial" panose="020B0604020202020204" pitchFamily="34" charset="0"/>
                <a:cs typeface="Arial" panose="020B0604020202020204" pitchFamily="34" charset="0"/>
              </a:rPr>
              <a:t>Laboratorio</a:t>
            </a:r>
            <a:r>
              <a:rPr lang="en-US" sz="1800" dirty="0" smtClean="0">
                <a:latin typeface="Arial" panose="020B0604020202020204" pitchFamily="34" charset="0"/>
                <a:cs typeface="Arial" panose="020B0604020202020204" pitchFamily="34" charset="0"/>
              </a:rPr>
              <a:t> di </a:t>
            </a:r>
            <a:r>
              <a:rPr lang="en-US" sz="1800" dirty="0" err="1" smtClean="0">
                <a:latin typeface="Arial" panose="020B0604020202020204" pitchFamily="34" charset="0"/>
                <a:cs typeface="Arial" panose="020B0604020202020204" pitchFamily="34" charset="0"/>
              </a:rPr>
              <a:t>Energia</a:t>
            </a:r>
            <a:r>
              <a:rPr lang="en-US" sz="1800" dirty="0" smtClean="0">
                <a:latin typeface="Arial" panose="020B0604020202020204" pitchFamily="34" charset="0"/>
                <a:cs typeface="Arial" panose="020B0604020202020204" pitchFamily="34" charset="0"/>
              </a:rPr>
              <a:t> </a:t>
            </a:r>
            <a:r>
              <a:rPr lang="en-US" sz="1800" dirty="0" err="1" smtClean="0">
                <a:latin typeface="Arial" panose="020B0604020202020204" pitchFamily="34" charset="0"/>
                <a:cs typeface="Arial" panose="020B0604020202020204" pitchFamily="34" charset="0"/>
              </a:rPr>
              <a:t>Nucleare</a:t>
            </a:r>
            <a:r>
              <a:rPr lang="en-US" sz="1800" dirty="0" smtClean="0">
                <a:latin typeface="Arial" panose="020B0604020202020204" pitchFamily="34" charset="0"/>
                <a:cs typeface="Arial" panose="020B0604020202020204" pitchFamily="34" charset="0"/>
              </a:rPr>
              <a:t>;</a:t>
            </a:r>
            <a:endParaRPr lang="en-US" sz="1800" dirty="0">
              <a:latin typeface="Arial" panose="020B0604020202020204" pitchFamily="34" charset="0"/>
              <a:cs typeface="Arial" panose="020B0604020202020204" pitchFamily="34" charset="0"/>
            </a:endParaRPr>
          </a:p>
          <a:p>
            <a:pPr algn="just"/>
            <a:r>
              <a:rPr lang="en-US" sz="1800" dirty="0" smtClean="0">
                <a:latin typeface="Arial" panose="020B0604020202020204" pitchFamily="34" charset="0"/>
                <a:cs typeface="Arial" panose="020B0604020202020204" pitchFamily="34" charset="0"/>
              </a:rPr>
              <a:t>Durante </a:t>
            </a:r>
            <a:r>
              <a:rPr lang="en-US" sz="1800" dirty="0" err="1" smtClean="0">
                <a:latin typeface="Arial" panose="020B0604020202020204" pitchFamily="34" charset="0"/>
                <a:cs typeface="Arial" panose="020B0604020202020204" pitchFamily="34" charset="0"/>
              </a:rPr>
              <a:t>il</a:t>
            </a:r>
            <a:r>
              <a:rPr lang="en-US" sz="1800" dirty="0" smtClean="0">
                <a:latin typeface="Arial" panose="020B0604020202020204" pitchFamily="34" charset="0"/>
                <a:cs typeface="Arial" panose="020B0604020202020204" pitchFamily="34" charset="0"/>
              </a:rPr>
              <a:t> 2018  le </a:t>
            </a:r>
            <a:r>
              <a:rPr lang="en-US" sz="1800" dirty="0" err="1" smtClean="0">
                <a:latin typeface="Arial" panose="020B0604020202020204" pitchFamily="34" charset="0"/>
                <a:cs typeface="Arial" panose="020B0604020202020204" pitchFamily="34" charset="0"/>
              </a:rPr>
              <a:t>analisi</a:t>
            </a:r>
            <a:r>
              <a:rPr lang="en-US" sz="1800" dirty="0" smtClean="0">
                <a:latin typeface="Arial" panose="020B0604020202020204" pitchFamily="34" charset="0"/>
                <a:cs typeface="Arial" panose="020B0604020202020204" pitchFamily="34" charset="0"/>
              </a:rPr>
              <a:t> di circa 300 </a:t>
            </a:r>
            <a:r>
              <a:rPr lang="en-US" sz="1800" dirty="0" err="1" smtClean="0">
                <a:latin typeface="Arial" panose="020B0604020202020204" pitchFamily="34" charset="0"/>
                <a:cs typeface="Arial" panose="020B0604020202020204" pitchFamily="34" charset="0"/>
              </a:rPr>
              <a:t>campioni</a:t>
            </a:r>
            <a:r>
              <a:rPr lang="en-US" sz="1800" dirty="0" smtClean="0">
                <a:latin typeface="Arial" panose="020B0604020202020204" pitchFamily="34" charset="0"/>
                <a:cs typeface="Arial" panose="020B0604020202020204" pitchFamily="34" charset="0"/>
              </a:rPr>
              <a:t> di </a:t>
            </a:r>
            <a:r>
              <a:rPr lang="en-US" sz="1800" dirty="0" err="1" smtClean="0">
                <a:latin typeface="Arial" panose="020B0604020202020204" pitchFamily="34" charset="0"/>
                <a:cs typeface="Arial" panose="020B0604020202020204" pitchFamily="34" charset="0"/>
              </a:rPr>
              <a:t>sostanze</a:t>
            </a:r>
            <a:r>
              <a:rPr lang="en-US" sz="1800" dirty="0" smtClean="0">
                <a:latin typeface="Arial" panose="020B0604020202020204" pitchFamily="34" charset="0"/>
                <a:cs typeface="Arial" panose="020B0604020202020204" pitchFamily="34" charset="0"/>
              </a:rPr>
              <a:t> </a:t>
            </a:r>
            <a:r>
              <a:rPr lang="en-US" sz="1800" dirty="0" err="1" smtClean="0">
                <a:latin typeface="Arial" panose="020B0604020202020204" pitchFamily="34" charset="0"/>
                <a:cs typeface="Arial" panose="020B0604020202020204" pitchFamily="34" charset="0"/>
              </a:rPr>
              <a:t>stupefacenti</a:t>
            </a:r>
            <a:r>
              <a:rPr lang="en-US" sz="1800" dirty="0" smtClean="0">
                <a:latin typeface="Arial" panose="020B0604020202020204" pitchFamily="34" charset="0"/>
                <a:cs typeface="Arial" panose="020B0604020202020204" pitchFamily="34" charset="0"/>
              </a:rPr>
              <a:t> ( </a:t>
            </a:r>
            <a:r>
              <a:rPr lang="en-US" sz="1800" dirty="0" err="1" smtClean="0">
                <a:latin typeface="Arial" panose="020B0604020202020204" pitchFamily="34" charset="0"/>
                <a:cs typeface="Arial" panose="020B0604020202020204" pitchFamily="34" charset="0"/>
              </a:rPr>
              <a:t>eroina</a:t>
            </a:r>
            <a:r>
              <a:rPr lang="en-US" sz="1800" dirty="0" smtClean="0">
                <a:latin typeface="Arial" panose="020B0604020202020204" pitchFamily="34" charset="0"/>
                <a:cs typeface="Arial" panose="020B0604020202020204" pitchFamily="34" charset="0"/>
              </a:rPr>
              <a:t>, </a:t>
            </a:r>
            <a:r>
              <a:rPr lang="en-US" sz="1800" dirty="0" err="1" smtClean="0">
                <a:latin typeface="Arial" panose="020B0604020202020204" pitchFamily="34" charset="0"/>
                <a:cs typeface="Arial" panose="020B0604020202020204" pitchFamily="34" charset="0"/>
              </a:rPr>
              <a:t>cocaina</a:t>
            </a:r>
            <a:r>
              <a:rPr lang="en-US" sz="1800" dirty="0" smtClean="0">
                <a:latin typeface="Arial" panose="020B0604020202020204" pitchFamily="34" charset="0"/>
                <a:cs typeface="Arial" panose="020B0604020202020204" pitchFamily="34" charset="0"/>
              </a:rPr>
              <a:t>, hashish, </a:t>
            </a:r>
            <a:r>
              <a:rPr lang="en-US" sz="1800" dirty="0">
                <a:latin typeface="Arial" panose="020B0604020202020204" pitchFamily="34" charset="0"/>
                <a:cs typeface="Arial" panose="020B0604020202020204" pitchFamily="34" charset="0"/>
              </a:rPr>
              <a:t>etc. ) is </a:t>
            </a:r>
            <a:r>
              <a:rPr lang="en-US" sz="1800" dirty="0" smtClean="0">
                <a:latin typeface="Arial" panose="020B0604020202020204" pitchFamily="34" charset="0"/>
                <a:cs typeface="Arial" panose="020B0604020202020204" pitchFamily="34" charset="0"/>
              </a:rPr>
              <a:t>planned;</a:t>
            </a:r>
            <a:endParaRPr lang="en-US" sz="1800" dirty="0">
              <a:latin typeface="Arial" panose="020B0604020202020204" pitchFamily="34" charset="0"/>
              <a:cs typeface="Arial" panose="020B0604020202020204" pitchFamily="34" charset="0"/>
            </a:endParaRPr>
          </a:p>
          <a:p>
            <a:pPr algn="just"/>
            <a:r>
              <a:rPr lang="en-US" sz="1800" dirty="0" smtClean="0">
                <a:latin typeface="Arial" panose="020B0604020202020204" pitchFamily="34" charset="0"/>
                <a:cs typeface="Arial" panose="020B0604020202020204" pitchFamily="34" charset="0"/>
              </a:rPr>
              <a:t>I </a:t>
            </a:r>
            <a:r>
              <a:rPr lang="en-US" sz="1800" dirty="0" err="1" smtClean="0">
                <a:latin typeface="Arial" panose="020B0604020202020204" pitchFamily="34" charset="0"/>
                <a:cs typeface="Arial" panose="020B0604020202020204" pitchFamily="34" charset="0"/>
              </a:rPr>
              <a:t>risultati</a:t>
            </a:r>
            <a:r>
              <a:rPr lang="en-US" sz="1800" dirty="0" smtClean="0">
                <a:latin typeface="Arial" panose="020B0604020202020204" pitchFamily="34" charset="0"/>
                <a:cs typeface="Arial" panose="020B0604020202020204" pitchFamily="34" charset="0"/>
              </a:rPr>
              <a:t> di </a:t>
            </a:r>
            <a:r>
              <a:rPr lang="en-US" sz="1800" dirty="0" err="1" smtClean="0">
                <a:latin typeface="Arial" panose="020B0604020202020204" pitchFamily="34" charset="0"/>
                <a:cs typeface="Arial" panose="020B0604020202020204" pitchFamily="34" charset="0"/>
              </a:rPr>
              <a:t>queste</a:t>
            </a:r>
            <a:r>
              <a:rPr lang="en-US" sz="1800" dirty="0" smtClean="0">
                <a:latin typeface="Arial" panose="020B0604020202020204" pitchFamily="34" charset="0"/>
                <a:cs typeface="Arial" panose="020B0604020202020204" pitchFamily="34" charset="0"/>
              </a:rPr>
              <a:t> </a:t>
            </a:r>
            <a:r>
              <a:rPr lang="en-US" sz="1800" dirty="0" err="1" smtClean="0">
                <a:latin typeface="Arial" panose="020B0604020202020204" pitchFamily="34" charset="0"/>
                <a:cs typeface="Arial" panose="020B0604020202020204" pitchFamily="34" charset="0"/>
              </a:rPr>
              <a:t>analisi</a:t>
            </a:r>
            <a:r>
              <a:rPr lang="en-US" sz="1800" dirty="0" smtClean="0">
                <a:latin typeface="Arial" panose="020B0604020202020204" pitchFamily="34" charset="0"/>
                <a:cs typeface="Arial" panose="020B0604020202020204" pitchFamily="34" charset="0"/>
              </a:rPr>
              <a:t> </a:t>
            </a:r>
            <a:r>
              <a:rPr lang="en-US" sz="1800" dirty="0" err="1" smtClean="0">
                <a:latin typeface="Arial" panose="020B0604020202020204" pitchFamily="34" charset="0"/>
                <a:cs typeface="Arial" panose="020B0604020202020204" pitchFamily="34" charset="0"/>
              </a:rPr>
              <a:t>saranno</a:t>
            </a:r>
            <a:r>
              <a:rPr lang="en-US" sz="1800" dirty="0" smtClean="0">
                <a:latin typeface="Arial" panose="020B0604020202020204" pitchFamily="34" charset="0"/>
                <a:cs typeface="Arial" panose="020B0604020202020204" pitchFamily="34" charset="0"/>
              </a:rPr>
              <a:t> </a:t>
            </a:r>
            <a:r>
              <a:rPr lang="en-US" sz="1800" dirty="0" err="1" smtClean="0">
                <a:latin typeface="Arial" panose="020B0604020202020204" pitchFamily="34" charset="0"/>
                <a:cs typeface="Arial" panose="020B0604020202020204" pitchFamily="34" charset="0"/>
              </a:rPr>
              <a:t>raccolti</a:t>
            </a:r>
            <a:r>
              <a:rPr lang="en-US" sz="1800" dirty="0" smtClean="0">
                <a:latin typeface="Arial" panose="020B0604020202020204" pitchFamily="34" charset="0"/>
                <a:cs typeface="Arial" panose="020B0604020202020204" pitchFamily="34" charset="0"/>
              </a:rPr>
              <a:t> </a:t>
            </a:r>
            <a:r>
              <a:rPr lang="en-US" sz="1800" dirty="0" err="1" smtClean="0">
                <a:latin typeface="Arial" panose="020B0604020202020204" pitchFamily="34" charset="0"/>
                <a:cs typeface="Arial" panose="020B0604020202020204" pitchFamily="34" charset="0"/>
              </a:rPr>
              <a:t>nella</a:t>
            </a:r>
            <a:r>
              <a:rPr lang="en-US" sz="1800" dirty="0" smtClean="0">
                <a:latin typeface="Arial" panose="020B0604020202020204" pitchFamily="34" charset="0"/>
                <a:cs typeface="Arial" panose="020B0604020202020204" pitchFamily="34" charset="0"/>
              </a:rPr>
              <a:t> </a:t>
            </a:r>
            <a:r>
              <a:rPr lang="en-US" sz="1800" dirty="0" err="1" smtClean="0">
                <a:latin typeface="Arial" panose="020B0604020202020204" pitchFamily="34" charset="0"/>
                <a:cs typeface="Arial" panose="020B0604020202020204" pitchFamily="34" charset="0"/>
              </a:rPr>
              <a:t>Banca</a:t>
            </a:r>
            <a:r>
              <a:rPr lang="en-US" sz="1800" dirty="0" smtClean="0">
                <a:latin typeface="Arial" panose="020B0604020202020204" pitchFamily="34" charset="0"/>
                <a:cs typeface="Arial" panose="020B0604020202020204" pitchFamily="34" charset="0"/>
              </a:rPr>
              <a:t> </a:t>
            </a:r>
            <a:r>
              <a:rPr lang="en-US" sz="1800" dirty="0" err="1" smtClean="0">
                <a:latin typeface="Arial" panose="020B0604020202020204" pitchFamily="34" charset="0"/>
                <a:cs typeface="Arial" panose="020B0604020202020204" pitchFamily="34" charset="0"/>
              </a:rPr>
              <a:t>Dati</a:t>
            </a:r>
            <a:r>
              <a:rPr lang="en-US" sz="1800" dirty="0" smtClean="0">
                <a:latin typeface="Arial" panose="020B0604020202020204" pitchFamily="34" charset="0"/>
                <a:cs typeface="Arial" panose="020B0604020202020204" pitchFamily="34" charset="0"/>
              </a:rPr>
              <a:t> in </a:t>
            </a:r>
            <a:r>
              <a:rPr lang="en-US" sz="1800" dirty="0" err="1" smtClean="0">
                <a:latin typeface="Arial" panose="020B0604020202020204" pitchFamily="34" charset="0"/>
                <a:cs typeface="Arial" panose="020B0604020202020204" pitchFamily="34" charset="0"/>
              </a:rPr>
              <a:t>uso</a:t>
            </a:r>
            <a:r>
              <a:rPr lang="en-US" sz="1800" dirty="0" smtClean="0">
                <a:latin typeface="Arial" panose="020B0604020202020204" pitchFamily="34" charset="0"/>
                <a:cs typeface="Arial" panose="020B0604020202020204" pitchFamily="34" charset="0"/>
              </a:rPr>
              <a:t> </a:t>
            </a:r>
            <a:r>
              <a:rPr lang="en-US" sz="1800" dirty="0" err="1" smtClean="0">
                <a:latin typeface="Arial" panose="020B0604020202020204" pitchFamily="34" charset="0"/>
                <a:cs typeface="Arial" panose="020B0604020202020204" pitchFamily="34" charset="0"/>
              </a:rPr>
              <a:t>alla</a:t>
            </a:r>
            <a:r>
              <a:rPr lang="en-US" sz="1800" dirty="0" smtClean="0">
                <a:latin typeface="Arial" panose="020B0604020202020204" pitchFamily="34" charset="0"/>
                <a:cs typeface="Arial" panose="020B0604020202020204" pitchFamily="34" charset="0"/>
              </a:rPr>
              <a:t> DNA,  con </a:t>
            </a:r>
            <a:r>
              <a:rPr lang="en-US" sz="1800" dirty="0" err="1" smtClean="0">
                <a:latin typeface="Arial" panose="020B0604020202020204" pitchFamily="34" charset="0"/>
                <a:cs typeface="Arial" panose="020B0604020202020204" pitchFamily="34" charset="0"/>
              </a:rPr>
              <a:t>l’obiettivo</a:t>
            </a:r>
            <a:r>
              <a:rPr lang="en-US" sz="1800" dirty="0" smtClean="0">
                <a:latin typeface="Arial" panose="020B0604020202020204" pitchFamily="34" charset="0"/>
                <a:cs typeface="Arial" panose="020B0604020202020204" pitchFamily="34" charset="0"/>
              </a:rPr>
              <a:t> di  </a:t>
            </a:r>
            <a:r>
              <a:rPr lang="en-US" sz="1800" dirty="0" err="1" smtClean="0">
                <a:latin typeface="Arial" panose="020B0604020202020204" pitchFamily="34" charset="0"/>
                <a:cs typeface="Arial" panose="020B0604020202020204" pitchFamily="34" charset="0"/>
              </a:rPr>
              <a:t>garantire</a:t>
            </a:r>
            <a:r>
              <a:rPr lang="en-US" sz="1800" dirty="0" smtClean="0">
                <a:latin typeface="Arial" panose="020B0604020202020204" pitchFamily="34" charset="0"/>
                <a:cs typeface="Arial" panose="020B0604020202020204" pitchFamily="34" charset="0"/>
              </a:rPr>
              <a:t> lo </a:t>
            </a:r>
            <a:r>
              <a:rPr lang="en-US" sz="1800" dirty="0" err="1" smtClean="0">
                <a:latin typeface="Arial" panose="020B0604020202020204" pitchFamily="34" charset="0"/>
                <a:cs typeface="Arial" panose="020B0604020202020204" pitchFamily="34" charset="0"/>
              </a:rPr>
              <a:t>scambio</a:t>
            </a:r>
            <a:r>
              <a:rPr lang="en-US" sz="1800" dirty="0" smtClean="0">
                <a:latin typeface="Arial" panose="020B0604020202020204" pitchFamily="34" charset="0"/>
                <a:cs typeface="Arial" panose="020B0604020202020204" pitchFamily="34" charset="0"/>
              </a:rPr>
              <a:t> di </a:t>
            </a:r>
            <a:r>
              <a:rPr lang="en-US" sz="1800" dirty="0" err="1" smtClean="0">
                <a:latin typeface="Arial" panose="020B0604020202020204" pitchFamily="34" charset="0"/>
                <a:cs typeface="Arial" panose="020B0604020202020204" pitchFamily="34" charset="0"/>
              </a:rPr>
              <a:t>informazioni</a:t>
            </a:r>
            <a:r>
              <a:rPr lang="en-US" sz="1800" dirty="0" smtClean="0">
                <a:latin typeface="Arial" panose="020B0604020202020204" pitchFamily="34" charset="0"/>
                <a:cs typeface="Arial" panose="020B0604020202020204" pitchFamily="34" charset="0"/>
              </a:rPr>
              <a:t> con le Procure </a:t>
            </a:r>
            <a:r>
              <a:rPr lang="en-US" sz="1800" dirty="0" err="1" smtClean="0">
                <a:latin typeface="Arial" panose="020B0604020202020204" pitchFamily="34" charset="0"/>
                <a:cs typeface="Arial" panose="020B0604020202020204" pitchFamily="34" charset="0"/>
              </a:rPr>
              <a:t>Distrettuali</a:t>
            </a:r>
            <a:r>
              <a:rPr lang="en-US" sz="1800" dirty="0" smtClean="0">
                <a:latin typeface="Arial" panose="020B0604020202020204" pitchFamily="34" charset="0"/>
                <a:cs typeface="Arial" panose="020B0604020202020204" pitchFamily="34" charset="0"/>
              </a:rPr>
              <a:t> e </a:t>
            </a:r>
            <a:r>
              <a:rPr lang="en-US" sz="1800" dirty="0" err="1" smtClean="0">
                <a:latin typeface="Arial" panose="020B0604020202020204" pitchFamily="34" charset="0"/>
                <a:cs typeface="Arial" panose="020B0604020202020204" pitchFamily="34" charset="0"/>
              </a:rPr>
              <a:t>gli</a:t>
            </a:r>
            <a:r>
              <a:rPr lang="en-US" sz="1800" dirty="0" smtClean="0">
                <a:latin typeface="Arial" panose="020B0604020202020204" pitchFamily="34" charset="0"/>
                <a:cs typeface="Arial" panose="020B0604020202020204" pitchFamily="34" charset="0"/>
              </a:rPr>
              <a:t> </a:t>
            </a:r>
            <a:r>
              <a:rPr lang="en-US" sz="1800" dirty="0" err="1" smtClean="0">
                <a:latin typeface="Arial" panose="020B0604020202020204" pitchFamily="34" charset="0"/>
                <a:cs typeface="Arial" panose="020B0604020202020204" pitchFamily="34" charset="0"/>
              </a:rPr>
              <a:t>Organi</a:t>
            </a:r>
            <a:r>
              <a:rPr lang="en-US" sz="1800" dirty="0" smtClean="0">
                <a:latin typeface="Arial" panose="020B0604020202020204" pitchFamily="34" charset="0"/>
                <a:cs typeface="Arial" panose="020B0604020202020204" pitchFamily="34" charset="0"/>
              </a:rPr>
              <a:t> di </a:t>
            </a:r>
            <a:r>
              <a:rPr lang="en-US" sz="1800" dirty="0" err="1" smtClean="0">
                <a:latin typeface="Arial" panose="020B0604020202020204" pitchFamily="34" charset="0"/>
                <a:cs typeface="Arial" panose="020B0604020202020204" pitchFamily="34" charset="0"/>
              </a:rPr>
              <a:t>Polizia</a:t>
            </a:r>
            <a:r>
              <a:rPr lang="en-US" sz="1800" dirty="0" smtClean="0">
                <a:latin typeface="Arial" panose="020B0604020202020204" pitchFamily="34" charset="0"/>
                <a:cs typeface="Arial" panose="020B0604020202020204" pitchFamily="34" charset="0"/>
              </a:rPr>
              <a:t> </a:t>
            </a:r>
            <a:r>
              <a:rPr lang="en-US" sz="1800" dirty="0" err="1" smtClean="0">
                <a:latin typeface="Arial" panose="020B0604020202020204" pitchFamily="34" charset="0"/>
                <a:cs typeface="Arial" panose="020B0604020202020204" pitchFamily="34" charset="0"/>
              </a:rPr>
              <a:t>italiani</a:t>
            </a:r>
            <a:r>
              <a:rPr lang="en-US" sz="1800" dirty="0" smtClean="0">
                <a:latin typeface="Arial" panose="020B0604020202020204" pitchFamily="34" charset="0"/>
                <a:cs typeface="Arial" panose="020B0604020202020204" pitchFamily="34" charset="0"/>
              </a:rPr>
              <a:t>, </a:t>
            </a:r>
            <a:r>
              <a:rPr lang="en-US" sz="1800" dirty="0" err="1" smtClean="0">
                <a:latin typeface="Arial" panose="020B0604020202020204" pitchFamily="34" charset="0"/>
                <a:cs typeface="Arial" panose="020B0604020202020204" pitchFamily="34" charset="0"/>
              </a:rPr>
              <a:t>nonchè</a:t>
            </a:r>
            <a:r>
              <a:rPr lang="en-US" sz="1800" dirty="0" smtClean="0">
                <a:latin typeface="Arial" panose="020B0604020202020204" pitchFamily="34" charset="0"/>
                <a:cs typeface="Arial" panose="020B0604020202020204" pitchFamily="34" charset="0"/>
              </a:rPr>
              <a:t> con le </a:t>
            </a:r>
            <a:r>
              <a:rPr lang="en-US" sz="1800" dirty="0" err="1" smtClean="0">
                <a:latin typeface="Arial" panose="020B0604020202020204" pitchFamily="34" charset="0"/>
                <a:cs typeface="Arial" panose="020B0604020202020204" pitchFamily="34" charset="0"/>
              </a:rPr>
              <a:t>Autorità</a:t>
            </a:r>
            <a:r>
              <a:rPr lang="en-US" sz="1800" dirty="0" smtClean="0">
                <a:latin typeface="Arial" panose="020B0604020202020204" pitchFamily="34" charset="0"/>
                <a:cs typeface="Arial" panose="020B0604020202020204" pitchFamily="34" charset="0"/>
              </a:rPr>
              <a:t> </a:t>
            </a:r>
            <a:r>
              <a:rPr lang="en-US" sz="1800" dirty="0" err="1" smtClean="0">
                <a:latin typeface="Arial" panose="020B0604020202020204" pitchFamily="34" charset="0"/>
                <a:cs typeface="Arial" panose="020B0604020202020204" pitchFamily="34" charset="0"/>
              </a:rPr>
              <a:t>giudiziarie</a:t>
            </a:r>
            <a:r>
              <a:rPr lang="en-US" sz="1800" dirty="0" smtClean="0">
                <a:latin typeface="Arial" panose="020B0604020202020204" pitchFamily="34" charset="0"/>
                <a:cs typeface="Arial" panose="020B0604020202020204" pitchFamily="34" charset="0"/>
              </a:rPr>
              <a:t>  e di </a:t>
            </a:r>
            <a:r>
              <a:rPr lang="en-US" sz="1800" dirty="0" err="1" smtClean="0">
                <a:latin typeface="Arial" panose="020B0604020202020204" pitchFamily="34" charset="0"/>
                <a:cs typeface="Arial" panose="020B0604020202020204" pitchFamily="34" charset="0"/>
              </a:rPr>
              <a:t>polizia</a:t>
            </a:r>
            <a:r>
              <a:rPr lang="en-US" sz="1800" dirty="0" smtClean="0">
                <a:latin typeface="Arial" panose="020B0604020202020204" pitchFamily="34" charset="0"/>
                <a:cs typeface="Arial" panose="020B0604020202020204" pitchFamily="34" charset="0"/>
              </a:rPr>
              <a:t> di </a:t>
            </a:r>
            <a:r>
              <a:rPr lang="en-US" sz="1800" dirty="0" err="1" smtClean="0">
                <a:latin typeface="Arial" panose="020B0604020202020204" pitchFamily="34" charset="0"/>
                <a:cs typeface="Arial" panose="020B0604020202020204" pitchFamily="34" charset="0"/>
              </a:rPr>
              <a:t>altri</a:t>
            </a:r>
            <a:r>
              <a:rPr lang="en-US" sz="1800" dirty="0" smtClean="0">
                <a:latin typeface="Arial" panose="020B0604020202020204" pitchFamily="34" charset="0"/>
                <a:cs typeface="Arial" panose="020B0604020202020204" pitchFamily="34" charset="0"/>
              </a:rPr>
              <a:t> </a:t>
            </a:r>
            <a:r>
              <a:rPr lang="en-US" sz="1800" dirty="0" err="1" smtClean="0">
                <a:latin typeface="Arial" panose="020B0604020202020204" pitchFamily="34" charset="0"/>
                <a:cs typeface="Arial" panose="020B0604020202020204" pitchFamily="34" charset="0"/>
              </a:rPr>
              <a:t>paesi</a:t>
            </a:r>
            <a:r>
              <a:rPr lang="en-US" sz="1800" dirty="0" smtClean="0">
                <a:latin typeface="Arial" panose="020B0604020202020204" pitchFamily="34" charset="0"/>
                <a:cs typeface="Arial" panose="020B0604020202020204" pitchFamily="34" charset="0"/>
              </a:rPr>
              <a:t> con </a:t>
            </a:r>
            <a:r>
              <a:rPr lang="en-US" sz="1800" dirty="0" err="1" smtClean="0">
                <a:latin typeface="Arial" panose="020B0604020202020204" pitchFamily="34" charset="0"/>
                <a:cs typeface="Arial" panose="020B0604020202020204" pitchFamily="34" charset="0"/>
              </a:rPr>
              <a:t>i</a:t>
            </a:r>
            <a:r>
              <a:rPr lang="en-US" sz="1800" dirty="0" smtClean="0">
                <a:latin typeface="Arial" panose="020B0604020202020204" pitchFamily="34" charset="0"/>
                <a:cs typeface="Arial" panose="020B0604020202020204" pitchFamily="34" charset="0"/>
              </a:rPr>
              <a:t> </a:t>
            </a:r>
            <a:r>
              <a:rPr lang="en-US" sz="1800" dirty="0" err="1" smtClean="0">
                <a:latin typeface="Arial" panose="020B0604020202020204" pitchFamily="34" charset="0"/>
                <a:cs typeface="Arial" panose="020B0604020202020204" pitchFamily="34" charset="0"/>
              </a:rPr>
              <a:t>quali</a:t>
            </a:r>
            <a:r>
              <a:rPr lang="en-US" sz="1800" dirty="0" smtClean="0">
                <a:latin typeface="Arial" panose="020B0604020202020204" pitchFamily="34" charset="0"/>
                <a:cs typeface="Arial" panose="020B0604020202020204" pitchFamily="34" charset="0"/>
              </a:rPr>
              <a:t>  </a:t>
            </a:r>
            <a:r>
              <a:rPr lang="en-US" sz="1800" dirty="0" err="1" smtClean="0">
                <a:latin typeface="Arial" panose="020B0604020202020204" pitchFamily="34" charset="0"/>
                <a:cs typeface="Arial" panose="020B0604020202020204" pitchFamily="34" charset="0"/>
              </a:rPr>
              <a:t>emergeranno</a:t>
            </a:r>
            <a:r>
              <a:rPr lang="en-US" sz="1800" dirty="0" smtClean="0">
                <a:latin typeface="Arial" panose="020B0604020202020204" pitchFamily="34" charset="0"/>
                <a:cs typeface="Arial" panose="020B0604020202020204" pitchFamily="34" charset="0"/>
              </a:rPr>
              <a:t> </a:t>
            </a:r>
            <a:r>
              <a:rPr lang="en-US" sz="1800" dirty="0" err="1" smtClean="0">
                <a:latin typeface="Arial" panose="020B0604020202020204" pitchFamily="34" charset="0"/>
                <a:cs typeface="Arial" panose="020B0604020202020204" pitchFamily="34" charset="0"/>
              </a:rPr>
              <a:t>profili</a:t>
            </a:r>
            <a:r>
              <a:rPr lang="en-US" sz="1800" dirty="0" smtClean="0">
                <a:latin typeface="Arial" panose="020B0604020202020204" pitchFamily="34" charset="0"/>
                <a:cs typeface="Arial" panose="020B0604020202020204" pitchFamily="34" charset="0"/>
              </a:rPr>
              <a:t> di </a:t>
            </a:r>
            <a:r>
              <a:rPr lang="en-US" sz="1800" dirty="0" err="1" smtClean="0">
                <a:latin typeface="Arial" panose="020B0604020202020204" pitchFamily="34" charset="0"/>
                <a:cs typeface="Arial" panose="020B0604020202020204" pitchFamily="34" charset="0"/>
              </a:rPr>
              <a:t>collegamento</a:t>
            </a:r>
            <a:r>
              <a:rPr lang="en-US" sz="1800" dirty="0" smtClean="0">
                <a:latin typeface="Arial" panose="020B0604020202020204" pitchFamily="34" charset="0"/>
                <a:cs typeface="Arial" panose="020B0604020202020204" pitchFamily="34" charset="0"/>
              </a:rPr>
              <a:t> </a:t>
            </a:r>
            <a:r>
              <a:rPr lang="en-US" sz="1800" dirty="0" err="1" smtClean="0">
                <a:latin typeface="Arial" panose="020B0604020202020204" pitchFamily="34" charset="0"/>
                <a:cs typeface="Arial" panose="020B0604020202020204" pitchFamily="34" charset="0"/>
              </a:rPr>
              <a:t>inmvestigativo</a:t>
            </a:r>
            <a:r>
              <a:rPr lang="en-US" sz="1800" dirty="0" smtClean="0">
                <a:latin typeface="Arial" panose="020B0604020202020204" pitchFamily="34" charset="0"/>
                <a:cs typeface="Arial" panose="020B0604020202020204" pitchFamily="34" charset="0"/>
              </a:rPr>
              <a:t> e </a:t>
            </a:r>
            <a:r>
              <a:rPr lang="en-US" sz="1800" dirty="0" err="1" smtClean="0">
                <a:latin typeface="Arial" panose="020B0604020202020204" pitchFamily="34" charset="0"/>
                <a:cs typeface="Arial" panose="020B0604020202020204" pitchFamily="34" charset="0"/>
              </a:rPr>
              <a:t>sarà</a:t>
            </a:r>
            <a:r>
              <a:rPr lang="en-US" sz="1800" dirty="0" smtClean="0">
                <a:latin typeface="Arial" panose="020B0604020202020204" pitchFamily="34" charset="0"/>
                <a:cs typeface="Arial" panose="020B0604020202020204" pitchFamily="34" charset="0"/>
              </a:rPr>
              <a:t> </a:t>
            </a:r>
            <a:r>
              <a:rPr lang="en-US" sz="1800" dirty="0" err="1" smtClean="0">
                <a:latin typeface="Arial" panose="020B0604020202020204" pitchFamily="34" charset="0"/>
                <a:cs typeface="Arial" panose="020B0604020202020204" pitchFamily="34" charset="0"/>
              </a:rPr>
              <a:t>dunque</a:t>
            </a:r>
            <a:r>
              <a:rPr lang="en-US" sz="1800" dirty="0" smtClean="0">
                <a:latin typeface="Arial" panose="020B0604020202020204" pitchFamily="34" charset="0"/>
                <a:cs typeface="Arial" panose="020B0604020202020204" pitchFamily="34" charset="0"/>
              </a:rPr>
              <a:t>  </a:t>
            </a:r>
            <a:r>
              <a:rPr lang="en-US" sz="1800" dirty="0" err="1" smtClean="0">
                <a:latin typeface="Arial" panose="020B0604020202020204" pitchFamily="34" charset="0"/>
                <a:cs typeface="Arial" panose="020B0604020202020204" pitchFamily="34" charset="0"/>
              </a:rPr>
              <a:t>necessario</a:t>
            </a:r>
            <a:r>
              <a:rPr lang="en-US" sz="1800" dirty="0" smtClean="0">
                <a:latin typeface="Arial" panose="020B0604020202020204" pitchFamily="34" charset="0"/>
                <a:cs typeface="Arial" panose="020B0604020202020204" pitchFamily="34" charset="0"/>
              </a:rPr>
              <a:t> </a:t>
            </a:r>
            <a:r>
              <a:rPr lang="en-US" sz="1800" dirty="0" err="1" smtClean="0">
                <a:latin typeface="Arial" panose="020B0604020202020204" pitchFamily="34" charset="0"/>
                <a:cs typeface="Arial" panose="020B0604020202020204" pitchFamily="34" charset="0"/>
              </a:rPr>
              <a:t>assicurare</a:t>
            </a:r>
            <a:r>
              <a:rPr lang="en-US" sz="1800" dirty="0" smtClean="0">
                <a:latin typeface="Arial" panose="020B0604020202020204" pitchFamily="34" charset="0"/>
                <a:cs typeface="Arial" panose="020B0604020202020204" pitchFamily="34" charset="0"/>
              </a:rPr>
              <a:t> la </a:t>
            </a:r>
            <a:r>
              <a:rPr lang="en-US" sz="1800" dirty="0" err="1" smtClean="0">
                <a:latin typeface="Arial" panose="020B0604020202020204" pitchFamily="34" charset="0"/>
                <a:cs typeface="Arial" panose="020B0604020202020204" pitchFamily="34" charset="0"/>
              </a:rPr>
              <a:t>cooperazione</a:t>
            </a:r>
            <a:r>
              <a:rPr lang="en-US" sz="1800" dirty="0" smtClean="0">
                <a:latin typeface="Arial" panose="020B0604020202020204" pitchFamily="34" charset="0"/>
                <a:cs typeface="Arial" panose="020B0604020202020204" pitchFamily="34" charset="0"/>
              </a:rPr>
              <a:t> </a:t>
            </a:r>
            <a:r>
              <a:rPr lang="en-US" sz="1800" dirty="0" err="1" smtClean="0">
                <a:latin typeface="Arial" panose="020B0604020202020204" pitchFamily="34" charset="0"/>
                <a:cs typeface="Arial" panose="020B0604020202020204" pitchFamily="34" charset="0"/>
              </a:rPr>
              <a:t>internazionale</a:t>
            </a:r>
            <a:r>
              <a:rPr lang="en-US" sz="1800" dirty="0" smtClean="0">
                <a:latin typeface="Arial" panose="020B0604020202020204" pitchFamily="34" charset="0"/>
                <a:cs typeface="Arial" panose="020B0604020202020204" pitchFamily="34" charset="0"/>
              </a:rPr>
              <a:t>.</a:t>
            </a:r>
            <a:endParaRPr lang="en-US" sz="1800" dirty="0">
              <a:latin typeface="Arial" panose="020B0604020202020204" pitchFamily="34" charset="0"/>
              <a:cs typeface="Arial" panose="020B0604020202020204" pitchFamily="34" charset="0"/>
            </a:endParaRPr>
          </a:p>
          <a:p>
            <a:pPr algn="just"/>
            <a:endParaRPr lang="it-IT" sz="1800"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2360" y="476672"/>
            <a:ext cx="903340" cy="612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01" y="476672"/>
            <a:ext cx="1191372"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90231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800" dirty="0" smtClean="0"/>
              <a:t/>
            </a:r>
            <a:br>
              <a:rPr lang="it-IT" sz="2800" dirty="0" smtClean="0"/>
            </a:br>
            <a:r>
              <a:rPr lang="it-IT" sz="2800" dirty="0" smtClean="0"/>
              <a:t>CONCLUSIONI</a:t>
            </a:r>
            <a:endParaRPr lang="it-IT" sz="2800" dirty="0"/>
          </a:p>
        </p:txBody>
      </p:sp>
      <p:sp>
        <p:nvSpPr>
          <p:cNvPr id="3" name="Segnaposto contenuto 2"/>
          <p:cNvSpPr>
            <a:spLocks noGrp="1"/>
          </p:cNvSpPr>
          <p:nvPr>
            <p:ph idx="1"/>
          </p:nvPr>
        </p:nvSpPr>
        <p:spPr>
          <a:xfrm>
            <a:off x="457200" y="1412776"/>
            <a:ext cx="8229600" cy="4713389"/>
          </a:xfrm>
        </p:spPr>
        <p:txBody>
          <a:bodyPr>
            <a:normAutofit/>
          </a:bodyPr>
          <a:lstStyle/>
          <a:p>
            <a:pPr algn="just"/>
            <a:r>
              <a:rPr lang="it-IT" sz="2000" dirty="0" smtClean="0"/>
              <a:t>L’esperienza degli ultimi anni dimostra che la lotta al </a:t>
            </a:r>
            <a:r>
              <a:rPr lang="it-IT" sz="2000" dirty="0"/>
              <a:t>crimine organizzato </a:t>
            </a:r>
            <a:r>
              <a:rPr lang="it-IT" sz="2000" dirty="0" smtClean="0"/>
              <a:t>transnazionale è possibile solo assicurando e realizzando in concreto la cooperazione </a:t>
            </a:r>
            <a:r>
              <a:rPr lang="it-IT" sz="2000" dirty="0"/>
              <a:t>tra organi di polizia, ma soprattutto la cooperazione giudiziaria </a:t>
            </a:r>
            <a:r>
              <a:rPr lang="it-IT" sz="2000" dirty="0" smtClean="0"/>
              <a:t> sin dalla fase delle </a:t>
            </a:r>
            <a:r>
              <a:rPr lang="it-IT" sz="2000" dirty="0"/>
              <a:t>indagini </a:t>
            </a:r>
            <a:r>
              <a:rPr lang="it-IT" sz="2000" dirty="0" smtClean="0"/>
              <a:t>e talvolta ancor prima mediante lo scambio di informazioni </a:t>
            </a:r>
            <a:r>
              <a:rPr lang="it-IT" sz="2000" dirty="0"/>
              <a:t>;</a:t>
            </a:r>
          </a:p>
          <a:p>
            <a:pPr algn="just"/>
            <a:r>
              <a:rPr lang="it-IT" sz="2000" dirty="0"/>
              <a:t>Per contrastate tutte le principali attività criminali a carattere transnazionale : traffico di armi, traffico di droga, traffico di esseri umani e terrorismo è necessario intervenire rapidamente ed in modo  coordinato, garantendo lo scambio tempestivo delle informazioni ;</a:t>
            </a:r>
          </a:p>
          <a:p>
            <a:pPr algn="just"/>
            <a:r>
              <a:rPr lang="it-IT" sz="2000" dirty="0" smtClean="0"/>
              <a:t>Occorre superare vecchie logiche e  adeguare le legislazioni dei vari paesi </a:t>
            </a:r>
            <a:r>
              <a:rPr lang="it-IT" sz="2000" dirty="0"/>
              <a:t> </a:t>
            </a:r>
            <a:r>
              <a:rPr lang="it-IT" sz="2000" dirty="0" smtClean="0"/>
              <a:t>per favorire la cooperazione internazionale a tutti i livelli, partendo dal presupposto che nessun Paese può pensare di  contrastare e sconfiggere da solo il crimine transnazionale .</a:t>
            </a:r>
            <a:endParaRPr lang="it-IT" sz="2000" dirty="0"/>
          </a:p>
        </p:txBody>
      </p:sp>
      <p:sp>
        <p:nvSpPr>
          <p:cNvPr id="4" name="Segnaposto numero diapositiva 3"/>
          <p:cNvSpPr>
            <a:spLocks noGrp="1"/>
          </p:cNvSpPr>
          <p:nvPr>
            <p:ph type="sldNum" sz="quarter" idx="12"/>
          </p:nvPr>
        </p:nvSpPr>
        <p:spPr/>
        <p:txBody>
          <a:bodyPr/>
          <a:lstStyle/>
          <a:p>
            <a:fld id="{8F368D7F-6B7F-4CCE-AD35-63B4E97AAA3D}" type="slidenum">
              <a:rPr lang="it-IT" smtClean="0"/>
              <a:t>19</a:t>
            </a:fld>
            <a:endParaRPr lang="it-IT"/>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920" y="188640"/>
            <a:ext cx="1296144" cy="651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16326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0"/>
            <a:ext cx="8229600" cy="1417638"/>
          </a:xfrm>
        </p:spPr>
        <p:txBody>
          <a:bodyPr>
            <a:normAutofit/>
          </a:bodyPr>
          <a:lstStyle/>
          <a:p>
            <a:r>
              <a:rPr lang="it-IT" sz="2800" b="1" dirty="0">
                <a:latin typeface="Britannic Bold" panose="020B0903060703020204" pitchFamily="34" charset="0"/>
              </a:rPr>
              <a:t/>
            </a:r>
            <a:br>
              <a:rPr lang="it-IT" sz="2800" b="1" dirty="0">
                <a:latin typeface="Britannic Bold" panose="020B0903060703020204" pitchFamily="34" charset="0"/>
              </a:rPr>
            </a:br>
            <a:r>
              <a:rPr lang="it-IT" sz="2800" b="1" dirty="0">
                <a:latin typeface="Britannic Bold" panose="020B0903060703020204" pitchFamily="34" charset="0"/>
              </a:rPr>
              <a:t/>
            </a:r>
            <a:br>
              <a:rPr lang="it-IT" sz="2800" b="1" dirty="0">
                <a:latin typeface="Britannic Bold" panose="020B0903060703020204" pitchFamily="34" charset="0"/>
              </a:rPr>
            </a:br>
            <a:r>
              <a:rPr lang="it-IT" sz="2400" b="1" dirty="0">
                <a:latin typeface="Arial" panose="020B0604020202020204" pitchFamily="34" charset="0"/>
                <a:cs typeface="Arial" panose="020B0604020202020204" pitchFamily="34" charset="0"/>
              </a:rPr>
              <a:t>Il traffico internazionale di stupefacenti</a:t>
            </a:r>
          </a:p>
        </p:txBody>
      </p:sp>
      <p:sp>
        <p:nvSpPr>
          <p:cNvPr id="3" name="Segnaposto contenuto 2"/>
          <p:cNvSpPr>
            <a:spLocks noGrp="1"/>
          </p:cNvSpPr>
          <p:nvPr>
            <p:ph idx="1"/>
          </p:nvPr>
        </p:nvSpPr>
        <p:spPr>
          <a:xfrm>
            <a:off x="673224" y="1417638"/>
            <a:ext cx="7787208" cy="3019474"/>
          </a:xfrm>
        </p:spPr>
        <p:txBody>
          <a:bodyPr>
            <a:normAutofit fontScale="25000" lnSpcReduction="20000"/>
          </a:bodyPr>
          <a:lstStyle/>
          <a:p>
            <a:pPr marL="0" indent="0" algn="just">
              <a:buNone/>
            </a:pPr>
            <a:endParaRPr lang="it-IT" sz="6400" dirty="0">
              <a:latin typeface="Britannic Bold" panose="020B0903060703020204" pitchFamily="34" charset="0"/>
            </a:endParaRPr>
          </a:p>
          <a:p>
            <a:pPr algn="just"/>
            <a:endParaRPr lang="it-IT" sz="7200" dirty="0">
              <a:latin typeface="Times New Roman" panose="02020603050405020304" pitchFamily="18" charset="0"/>
              <a:cs typeface="Times New Roman" panose="02020603050405020304" pitchFamily="18" charset="0"/>
            </a:endParaRPr>
          </a:p>
          <a:p>
            <a:pPr marL="0" indent="0" algn="just">
              <a:buNone/>
            </a:pPr>
            <a:r>
              <a:rPr lang="it-IT" sz="7200" dirty="0">
                <a:latin typeface="Arial" panose="020B0604020202020204" pitchFamily="34" charset="0"/>
                <a:cs typeface="Arial" panose="020B0604020202020204" pitchFamily="34" charset="0"/>
              </a:rPr>
              <a:t>Da molti anni ormai il narcotraffico costituisce un fenomeno che incide fortemente sugli assetti economici globali, ciò deriva soprattutto dal fatto che opera su un mercato mondiale, con un bacino di utilizzatori finali molto elevato e purtroppo in espansione, soprattutto se si pensa al proliferare di sostanze psicoattive illecite utilizzate da sempre maggior numero di  consumatori soprattutto nei paesi occidentali.</a:t>
            </a:r>
          </a:p>
          <a:p>
            <a:pPr marL="0" indent="0" algn="just">
              <a:buNone/>
            </a:pPr>
            <a:endParaRPr lang="it-IT" sz="7200" dirty="0">
              <a:latin typeface="Arial" panose="020B0604020202020204" pitchFamily="34" charset="0"/>
              <a:cs typeface="Arial" panose="020B0604020202020204" pitchFamily="34" charset="0"/>
            </a:endParaRPr>
          </a:p>
          <a:p>
            <a:pPr marL="0" indent="0" algn="just">
              <a:buNone/>
            </a:pPr>
            <a:r>
              <a:rPr lang="en-US" sz="7200" dirty="0">
                <a:latin typeface="Times New Roman" panose="02020603050405020304" pitchFamily="18" charset="0"/>
                <a:cs typeface="Times New Roman" panose="02020603050405020304" pitchFamily="18" charset="0"/>
              </a:rPr>
              <a:t/>
            </a:r>
            <a:br>
              <a:rPr lang="en-US" sz="7200" dirty="0">
                <a:latin typeface="Times New Roman" panose="02020603050405020304" pitchFamily="18" charset="0"/>
                <a:cs typeface="Times New Roman" panose="02020603050405020304" pitchFamily="18" charset="0"/>
              </a:rPr>
            </a:br>
            <a:endParaRPr lang="it-IT" sz="7200" dirty="0">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4389" y="4221088"/>
            <a:ext cx="4392488" cy="1457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4293096"/>
            <a:ext cx="3096344" cy="1457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1920" y="116632"/>
            <a:ext cx="1224136"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egnaposto numero diapositiva 3"/>
          <p:cNvSpPr>
            <a:spLocks noGrp="1"/>
          </p:cNvSpPr>
          <p:nvPr>
            <p:ph type="sldNum" sz="quarter" idx="12"/>
          </p:nvPr>
        </p:nvSpPr>
        <p:spPr/>
        <p:txBody>
          <a:bodyPr/>
          <a:lstStyle/>
          <a:p>
            <a:fld id="{8F368D7F-6B7F-4CCE-AD35-63B4E97AAA3D}" type="slidenum">
              <a:rPr lang="it-IT" smtClean="0"/>
              <a:t>2</a:t>
            </a:fld>
            <a:endParaRPr lang="it-IT"/>
          </a:p>
        </p:txBody>
      </p:sp>
    </p:spTree>
    <p:extLst>
      <p:ext uri="{BB962C8B-B14F-4D97-AF65-F5344CB8AC3E}">
        <p14:creationId xmlns:p14="http://schemas.microsoft.com/office/powerpoint/2010/main" val="24744469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egnaposto piè di pagina 3">
            <a:extLst>
              <a:ext uri="{FF2B5EF4-FFF2-40B4-BE49-F238E27FC236}"/>
            </a:extLst>
          </p:cNvPr>
          <p:cNvSpPr>
            <a:spLocks noGrp="1"/>
          </p:cNvSpPr>
          <p:nvPr>
            <p:ph type="ftr" sz="quarter" idx="11"/>
          </p:nvPr>
        </p:nvSpPr>
        <p:spPr>
          <a:xfrm>
            <a:off x="1928813" y="5286375"/>
            <a:ext cx="5218112" cy="879475"/>
          </a:xfrm>
        </p:spPr>
        <p:txBody>
          <a:bodyPr/>
          <a:lstStyle/>
          <a:p>
            <a:pPr defTabSz="685800" eaLnBrk="1" fontAlgn="auto" hangingPunct="1">
              <a:spcBef>
                <a:spcPts val="0"/>
              </a:spcBef>
              <a:spcAft>
                <a:spcPts val="0"/>
              </a:spcAft>
              <a:defRPr/>
            </a:pPr>
            <a:r>
              <a:rPr lang="it-IT" sz="1600">
                <a:solidFill>
                  <a:srgbClr val="72A376">
                    <a:lumMod val="50000"/>
                  </a:srgbClr>
                </a:solidFill>
                <a:latin typeface="Berlin Sans FB Demi" panose="020E0802020502020306" pitchFamily="34" charset="0"/>
                <a:ea typeface="Times New Roman" charset="0"/>
                <a:cs typeface="Times New Roman" charset="0"/>
              </a:rPr>
              <a:t>Michele Del Prete</a:t>
            </a:r>
          </a:p>
          <a:p>
            <a:pPr defTabSz="685800" eaLnBrk="1" fontAlgn="auto" hangingPunct="1">
              <a:spcBef>
                <a:spcPts val="0"/>
              </a:spcBef>
              <a:spcAft>
                <a:spcPts val="0"/>
              </a:spcAft>
              <a:defRPr/>
            </a:pPr>
            <a:r>
              <a:rPr lang="it-IT" sz="1600">
                <a:solidFill>
                  <a:srgbClr val="72A376">
                    <a:lumMod val="50000"/>
                  </a:srgbClr>
                </a:solidFill>
                <a:latin typeface="Berlin Sans FB Demi" panose="020E0802020502020306" pitchFamily="34" charset="0"/>
                <a:ea typeface="Times New Roman" charset="0"/>
                <a:cs typeface="Times New Roman" charset="0"/>
              </a:rPr>
              <a:t> Sostituto Procuratore Nazionale </a:t>
            </a:r>
          </a:p>
          <a:p>
            <a:pPr defTabSz="685800" eaLnBrk="1" fontAlgn="auto" hangingPunct="1">
              <a:spcBef>
                <a:spcPts val="0"/>
              </a:spcBef>
              <a:spcAft>
                <a:spcPts val="0"/>
              </a:spcAft>
              <a:defRPr/>
            </a:pPr>
            <a:r>
              <a:rPr lang="it-IT" sz="1600">
                <a:solidFill>
                  <a:srgbClr val="72A376">
                    <a:lumMod val="50000"/>
                  </a:srgbClr>
                </a:solidFill>
                <a:latin typeface="Berlin Sans FB Demi" panose="020E0802020502020306" pitchFamily="34" charset="0"/>
                <a:ea typeface="Times New Roman" charset="0"/>
                <a:cs typeface="Times New Roman" charset="0"/>
              </a:rPr>
              <a:t>Antimafia e Antiterrorismo</a:t>
            </a:r>
          </a:p>
          <a:p>
            <a:pPr defTabSz="685800" eaLnBrk="1" fontAlgn="auto" hangingPunct="1">
              <a:spcBef>
                <a:spcPts val="0"/>
              </a:spcBef>
              <a:spcAft>
                <a:spcPts val="0"/>
              </a:spcAft>
              <a:defRPr/>
            </a:pPr>
            <a:endParaRPr lang="es-ES" sz="900">
              <a:solidFill>
                <a:srgbClr val="72A376">
                  <a:lumMod val="50000"/>
                </a:srgbClr>
              </a:solidFill>
              <a:latin typeface="Times New Roman" charset="0"/>
              <a:ea typeface="Times New Roman" charset="0"/>
              <a:cs typeface="Times New Roman" charset="0"/>
            </a:endParaRPr>
          </a:p>
        </p:txBody>
      </p:sp>
      <p:sp>
        <p:nvSpPr>
          <p:cNvPr id="12" name="Titolo 11"/>
          <p:cNvSpPr>
            <a:spLocks noGrp="1"/>
          </p:cNvSpPr>
          <p:nvPr>
            <p:ph type="title" idx="4294967295"/>
          </p:nvPr>
        </p:nvSpPr>
        <p:spPr>
          <a:xfrm>
            <a:off x="793750" y="1365250"/>
            <a:ext cx="7543800" cy="1335088"/>
          </a:xfrm>
        </p:spPr>
        <p:txBody>
          <a:bodyPr/>
          <a:lstStyle/>
          <a:p>
            <a:pPr algn="ctr" eaLnBrk="1" fontAlgn="auto" hangingPunct="1">
              <a:spcAft>
                <a:spcPts val="0"/>
              </a:spcAft>
              <a:defRPr/>
            </a:pPr>
            <a:r>
              <a:rPr lang="es-ES" dirty="0">
                <a:solidFill>
                  <a:schemeClr val="tx1">
                    <a:lumMod val="75000"/>
                    <a:lumOff val="25000"/>
                  </a:schemeClr>
                </a:solidFill>
                <a:latin typeface="Times New Roman" charset="0"/>
                <a:ea typeface="Times New Roman" charset="0"/>
                <a:cs typeface="Times New Roman" charset="0"/>
              </a:rPr>
              <a:t>Gracias por su atención </a:t>
            </a:r>
          </a:p>
        </p:txBody>
      </p:sp>
      <p:sp>
        <p:nvSpPr>
          <p:cNvPr id="9" name="CasellaDiTesto 8"/>
          <p:cNvSpPr txBox="1"/>
          <p:nvPr/>
        </p:nvSpPr>
        <p:spPr>
          <a:xfrm>
            <a:off x="4352925" y="2967038"/>
            <a:ext cx="185738" cy="300037"/>
          </a:xfrm>
          <a:prstGeom prst="rect">
            <a:avLst/>
          </a:prstGeom>
          <a:noFill/>
        </p:spPr>
        <p:txBody>
          <a:bodyPr wrap="none">
            <a:spAutoFit/>
          </a:bodyPr>
          <a:lstStyle/>
          <a:p>
            <a:pPr defTabSz="685800">
              <a:defRPr/>
            </a:pPr>
            <a:endParaRPr lang="it-IT" sz="1350" dirty="0">
              <a:solidFill>
                <a:prstClr val="black"/>
              </a:solidFill>
              <a:ea typeface="MS PGothic" pitchFamily="34" charset="-128"/>
            </a:endParaRPr>
          </a:p>
        </p:txBody>
      </p:sp>
      <p:pic>
        <p:nvPicPr>
          <p:cNvPr id="62469" name="Immagin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75" y="2967038"/>
            <a:ext cx="1985963" cy="198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0292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A66A3480-1686-450B-A785-43783F051CCB}"/>
              </a:ext>
            </a:extLst>
          </p:cNvPr>
          <p:cNvSpPr>
            <a:spLocks noGrp="1"/>
          </p:cNvSpPr>
          <p:nvPr>
            <p:ph type="title"/>
          </p:nvPr>
        </p:nvSpPr>
        <p:spPr>
          <a:xfrm>
            <a:off x="457200" y="274638"/>
            <a:ext cx="8229600" cy="922114"/>
          </a:xfrm>
        </p:spPr>
        <p:txBody>
          <a:bodyPr>
            <a:normAutofit/>
          </a:bodyPr>
          <a:lstStyle/>
          <a:p>
            <a:r>
              <a:rPr lang="it-IT" sz="2800" dirty="0"/>
              <a:t/>
            </a:r>
            <a:br>
              <a:rPr lang="it-IT" sz="2800" dirty="0"/>
            </a:br>
            <a:r>
              <a:rPr lang="it-IT" sz="2200" dirty="0">
                <a:latin typeface="Arial" panose="020B0604020202020204" pitchFamily="34" charset="0"/>
                <a:cs typeface="Arial" panose="020B0604020202020204" pitchFamily="34" charset="0"/>
              </a:rPr>
              <a:t>L’aumento crescente del numero di consumatori di droghe</a:t>
            </a:r>
          </a:p>
        </p:txBody>
      </p:sp>
      <p:sp>
        <p:nvSpPr>
          <p:cNvPr id="3" name="Segnaposto contenuto 2">
            <a:extLst>
              <a:ext uri="{FF2B5EF4-FFF2-40B4-BE49-F238E27FC236}">
                <a16:creationId xmlns:a16="http://schemas.microsoft.com/office/drawing/2014/main" xmlns="" id="{99D739E1-43C6-4848-B75C-FA42CCA4CC87}"/>
              </a:ext>
            </a:extLst>
          </p:cNvPr>
          <p:cNvSpPr>
            <a:spLocks noGrp="1"/>
          </p:cNvSpPr>
          <p:nvPr>
            <p:ph idx="1"/>
          </p:nvPr>
        </p:nvSpPr>
        <p:spPr>
          <a:xfrm>
            <a:off x="457200" y="1268760"/>
            <a:ext cx="8229600" cy="5688632"/>
          </a:xfrm>
        </p:spPr>
        <p:txBody>
          <a:bodyPr>
            <a:normAutofit/>
          </a:bodyPr>
          <a:lstStyle/>
          <a:p>
            <a:pPr marL="0" indent="0" algn="just">
              <a:buNone/>
            </a:pPr>
            <a:r>
              <a:rPr lang="it-IT" sz="1800" dirty="0">
                <a:latin typeface="Arial" panose="020B0604020202020204" pitchFamily="34" charset="0"/>
                <a:cs typeface="Arial" panose="020B0604020202020204" pitchFamily="34" charset="0"/>
              </a:rPr>
              <a:t>Diversi sono gli studi a livello mondiale che hanno rilevato il dato statistico relativo al numero dei consumatori dei diversi tipi di droghe in centinaia di milioni; tuttavia, il dato statistico riguarda esclusivamente i soggetti individuati come tossicodipendenti, ma non tiene conto di ulteriori milioni di consumatori che sporadicamente fanno uso di droghe e che ovviamente sfuggono a qualsiasi statistica. In ogni caso, si tratta di un dato assai significativo e sicuramente allarmante, se si pensa che secondo studi recenti è stato affermato che circa il 5,3% della popolazione mondiale adulta assume abitualmente stupefacenti.</a:t>
            </a:r>
          </a:p>
          <a:p>
            <a:pPr marL="0" indent="0" algn="just">
              <a:buNone/>
            </a:pPr>
            <a:endParaRPr lang="it-IT" sz="2000" dirty="0">
              <a:latin typeface="Britannic Bold" panose="020B0903060703020204" pitchFamily="34" charset="0"/>
            </a:endParaRPr>
          </a:p>
          <a:p>
            <a:pPr marL="0" indent="0" algn="just">
              <a:buNone/>
            </a:pPr>
            <a:endParaRPr lang="it-IT" sz="2000" dirty="0">
              <a:latin typeface="Britannic Bold" panose="020B0903060703020204" pitchFamily="34" charset="0"/>
            </a:endParaRPr>
          </a:p>
          <a:p>
            <a:pPr marL="0" indent="0" algn="just">
              <a:buNone/>
            </a:pPr>
            <a:endParaRPr lang="it-IT" sz="2000" dirty="0">
              <a:latin typeface="Britannic Bold" panose="020B0903060703020204" pitchFamily="34" charset="0"/>
            </a:endParaRPr>
          </a:p>
          <a:p>
            <a:pPr marL="0" indent="0" algn="just">
              <a:buNone/>
            </a:pPr>
            <a:endParaRPr lang="it-IT" sz="2000" dirty="0">
              <a:latin typeface="Britannic Bold" panose="020B0903060703020204" pitchFamily="34" charset="0"/>
            </a:endParaRPr>
          </a:p>
          <a:p>
            <a:pPr marL="0" indent="0" algn="just">
              <a:buNone/>
            </a:pPr>
            <a:endParaRPr lang="it-IT" sz="2000" dirty="0">
              <a:latin typeface="Britannic Bold" panose="020B0903060703020204" pitchFamily="34" charset="0"/>
            </a:endParaRPr>
          </a:p>
          <a:p>
            <a:endParaRPr lang="it-IT" sz="2400" dirty="0"/>
          </a:p>
        </p:txBody>
      </p:sp>
      <p:pic>
        <p:nvPicPr>
          <p:cNvPr id="6" name="Picture 2">
            <a:extLst>
              <a:ext uri="{FF2B5EF4-FFF2-40B4-BE49-F238E27FC236}">
                <a16:creationId xmlns:a16="http://schemas.microsoft.com/office/drawing/2014/main" xmlns="" id="{CACC7027-2999-4C87-8979-2A82BE0B70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8688" y="116632"/>
            <a:ext cx="951344" cy="562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Immagine 8">
            <a:extLst>
              <a:ext uri="{FF2B5EF4-FFF2-40B4-BE49-F238E27FC236}">
                <a16:creationId xmlns:a16="http://schemas.microsoft.com/office/drawing/2014/main" xmlns="" id="{CB825205-4E42-4A56-A178-F39E8042FB5C}"/>
              </a:ext>
            </a:extLst>
          </p:cNvPr>
          <p:cNvPicPr>
            <a:picLocks noChangeAspect="1"/>
          </p:cNvPicPr>
          <p:nvPr/>
        </p:nvPicPr>
        <p:blipFill>
          <a:blip r:embed="rId3"/>
          <a:stretch>
            <a:fillRect/>
          </a:stretch>
        </p:blipFill>
        <p:spPr>
          <a:xfrm>
            <a:off x="1115616" y="3933056"/>
            <a:ext cx="6912768" cy="2160240"/>
          </a:xfrm>
          <a:prstGeom prst="rect">
            <a:avLst/>
          </a:prstGeom>
        </p:spPr>
      </p:pic>
      <p:sp>
        <p:nvSpPr>
          <p:cNvPr id="4" name="Segnaposto numero diapositiva 3"/>
          <p:cNvSpPr>
            <a:spLocks noGrp="1"/>
          </p:cNvSpPr>
          <p:nvPr>
            <p:ph type="sldNum" sz="quarter" idx="12"/>
          </p:nvPr>
        </p:nvSpPr>
        <p:spPr/>
        <p:txBody>
          <a:bodyPr/>
          <a:lstStyle/>
          <a:p>
            <a:fld id="{8F368D7F-6B7F-4CCE-AD35-63B4E97AAA3D}" type="slidenum">
              <a:rPr lang="it-IT" smtClean="0"/>
              <a:t>3</a:t>
            </a:fld>
            <a:endParaRPr lang="it-IT"/>
          </a:p>
        </p:txBody>
      </p:sp>
    </p:spTree>
    <p:extLst>
      <p:ext uri="{BB962C8B-B14F-4D97-AF65-F5344CB8AC3E}">
        <p14:creationId xmlns:p14="http://schemas.microsoft.com/office/powerpoint/2010/main" val="29732593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xmlns="" id="{3DFD698E-927E-49A0-AAFB-BE1A1F6E3FFB}"/>
              </a:ext>
            </a:extLst>
          </p:cNvPr>
          <p:cNvPicPr>
            <a:picLocks noChangeAspect="1"/>
          </p:cNvPicPr>
          <p:nvPr/>
        </p:nvPicPr>
        <p:blipFill>
          <a:blip r:embed="rId2"/>
          <a:stretch>
            <a:fillRect/>
          </a:stretch>
        </p:blipFill>
        <p:spPr>
          <a:xfrm>
            <a:off x="4069037" y="3148561"/>
            <a:ext cx="1005927" cy="560881"/>
          </a:xfrm>
          <a:prstGeom prst="rect">
            <a:avLst/>
          </a:prstGeom>
        </p:spPr>
      </p:pic>
      <p:sp>
        <p:nvSpPr>
          <p:cNvPr id="2" name="Titolo 1">
            <a:extLst>
              <a:ext uri="{FF2B5EF4-FFF2-40B4-BE49-F238E27FC236}">
                <a16:creationId xmlns:a16="http://schemas.microsoft.com/office/drawing/2014/main" xmlns="" id="{C6872B69-5207-4193-A994-0339259609DB}"/>
              </a:ext>
            </a:extLst>
          </p:cNvPr>
          <p:cNvSpPr>
            <a:spLocks noGrp="1"/>
          </p:cNvSpPr>
          <p:nvPr>
            <p:ph type="title"/>
          </p:nvPr>
        </p:nvSpPr>
        <p:spPr/>
        <p:txBody>
          <a:bodyPr>
            <a:normAutofit fontScale="90000"/>
          </a:bodyPr>
          <a:lstStyle/>
          <a:p>
            <a:r>
              <a:rPr lang="it-IT" dirty="0"/>
              <a:t/>
            </a:r>
            <a:br>
              <a:rPr lang="it-IT" dirty="0"/>
            </a:br>
            <a:r>
              <a:rPr lang="it-IT" sz="2200" dirty="0">
                <a:latin typeface="Britannic Bold" panose="020B0903060703020204" pitchFamily="34" charset="0"/>
              </a:rPr>
              <a:t>Gli esiti di una ricerca dell’UNODC sui consumi di droghe nel mondo </a:t>
            </a:r>
          </a:p>
        </p:txBody>
      </p:sp>
      <p:pic>
        <p:nvPicPr>
          <p:cNvPr id="4" name="Segnaposto contenuto 3">
            <a:extLst>
              <a:ext uri="{FF2B5EF4-FFF2-40B4-BE49-F238E27FC236}">
                <a16:creationId xmlns:a16="http://schemas.microsoft.com/office/drawing/2014/main" xmlns="" id="{3D4D5997-246D-41D8-8AF7-42B666EFB09C}"/>
              </a:ext>
            </a:extLst>
          </p:cNvPr>
          <p:cNvPicPr>
            <a:picLocks noGrp="1" noChangeAspect="1"/>
          </p:cNvPicPr>
          <p:nvPr>
            <p:ph idx="1"/>
          </p:nvPr>
        </p:nvPicPr>
        <p:blipFill>
          <a:blip r:embed="rId3"/>
          <a:stretch>
            <a:fillRect/>
          </a:stretch>
        </p:blipFill>
        <p:spPr>
          <a:xfrm>
            <a:off x="477391" y="1556792"/>
            <a:ext cx="8229600" cy="5184576"/>
          </a:xfrm>
          <a:prstGeom prst="rect">
            <a:avLst/>
          </a:prstGeom>
        </p:spPr>
      </p:pic>
      <p:pic>
        <p:nvPicPr>
          <p:cNvPr id="6" name="Picture 2">
            <a:extLst>
              <a:ext uri="{FF2B5EF4-FFF2-40B4-BE49-F238E27FC236}">
                <a16:creationId xmlns:a16="http://schemas.microsoft.com/office/drawing/2014/main" xmlns="" id="{16DD29C5-0A2F-40C6-9810-DC1C60A2E86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79912" y="274638"/>
            <a:ext cx="1080120" cy="634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egnaposto numero diapositiva 2"/>
          <p:cNvSpPr>
            <a:spLocks noGrp="1"/>
          </p:cNvSpPr>
          <p:nvPr>
            <p:ph type="sldNum" sz="quarter" idx="12"/>
          </p:nvPr>
        </p:nvSpPr>
        <p:spPr/>
        <p:txBody>
          <a:bodyPr/>
          <a:lstStyle/>
          <a:p>
            <a:fld id="{8F368D7F-6B7F-4CCE-AD35-63B4E97AAA3D}" type="slidenum">
              <a:rPr lang="it-IT" smtClean="0"/>
              <a:t>4</a:t>
            </a:fld>
            <a:endParaRPr lang="it-IT"/>
          </a:p>
        </p:txBody>
      </p:sp>
    </p:spTree>
    <p:extLst>
      <p:ext uri="{BB962C8B-B14F-4D97-AF65-F5344CB8AC3E}">
        <p14:creationId xmlns:p14="http://schemas.microsoft.com/office/powerpoint/2010/main" val="26741874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sz="2800" b="1" dirty="0"/>
              <a:t/>
            </a:r>
            <a:br>
              <a:rPr lang="it-IT" sz="2800" b="1" dirty="0"/>
            </a:br>
            <a:r>
              <a:rPr lang="it-IT" sz="2800" b="1" dirty="0"/>
              <a:t/>
            </a:r>
            <a:br>
              <a:rPr lang="it-IT" sz="2800" b="1" dirty="0"/>
            </a:br>
            <a:r>
              <a:rPr lang="it-IT" sz="2200" b="1" dirty="0">
                <a:latin typeface="Britannic Bold" panose="020B0903060703020204" pitchFamily="34" charset="0"/>
              </a:rPr>
              <a:t>Il narcotraffico come settore privilegiato dalle organizzazioni criminali </a:t>
            </a:r>
          </a:p>
        </p:txBody>
      </p:sp>
      <p:sp>
        <p:nvSpPr>
          <p:cNvPr id="3" name="Segnaposto contenuto 2"/>
          <p:cNvSpPr>
            <a:spLocks noGrp="1"/>
          </p:cNvSpPr>
          <p:nvPr>
            <p:ph idx="1"/>
          </p:nvPr>
        </p:nvSpPr>
        <p:spPr>
          <a:xfrm>
            <a:off x="539552" y="1556792"/>
            <a:ext cx="8229600" cy="5184576"/>
          </a:xfrm>
        </p:spPr>
        <p:txBody>
          <a:bodyPr>
            <a:normAutofit/>
          </a:bodyPr>
          <a:lstStyle/>
          <a:p>
            <a:pPr algn="just"/>
            <a:r>
              <a:rPr lang="it-IT" sz="2000" dirty="0"/>
              <a:t>Ciò che preoccupa maggiormente è la  continua espansione del mercato degli stupefacenti,  ciò sia  in considerazione  del proliferare delle sostanze psicoattive illecite, sia per la creazione di nuovi mercati e nuove rotte, ma soprattutto per la miriade e varietà di soggetti ed organizzazioni coinvolti nel narcotraffico  che spesso  sono in connessione tra loro .</a:t>
            </a:r>
          </a:p>
          <a:p>
            <a:pPr algn="just"/>
            <a:r>
              <a:rPr lang="it-IT" sz="2000" dirty="0"/>
              <a:t>Il traffico di stupefacenti, infatti, non solo favorisce e rafforza i gruppi criminali coinvolti, ma contribuisce a sua volta a generare il sistema di relazioni che li lega e ruota attorno ad essi, superando i confini nazionali ed europei e consentendo lo sviluppo di veri e propri networks criminali internazionali che gestiscono la produzione, la lavorazione, il traffico, il brokeraggio e l’attività di distribuzione delle droghe mediante un sistema di tipo reticolare.</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8862" y="5589240"/>
            <a:ext cx="4536504" cy="100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7945" y="260648"/>
            <a:ext cx="864095"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egnaposto numero diapositiva 3"/>
          <p:cNvSpPr>
            <a:spLocks noGrp="1"/>
          </p:cNvSpPr>
          <p:nvPr>
            <p:ph type="sldNum" sz="quarter" idx="12"/>
          </p:nvPr>
        </p:nvSpPr>
        <p:spPr/>
        <p:txBody>
          <a:bodyPr/>
          <a:lstStyle/>
          <a:p>
            <a:fld id="{8F368D7F-6B7F-4CCE-AD35-63B4E97AAA3D}" type="slidenum">
              <a:rPr lang="it-IT" smtClean="0"/>
              <a:t>5</a:t>
            </a:fld>
            <a:endParaRPr lang="it-IT"/>
          </a:p>
        </p:txBody>
      </p:sp>
    </p:spTree>
    <p:extLst>
      <p:ext uri="{BB962C8B-B14F-4D97-AF65-F5344CB8AC3E}">
        <p14:creationId xmlns:p14="http://schemas.microsoft.com/office/powerpoint/2010/main" val="6751927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sz="2800" b="1" dirty="0"/>
              <a:t>Il traffico internazionale di stupefacenti ed il ruolo delle </a:t>
            </a:r>
            <a:br>
              <a:rPr lang="it-IT" sz="2800" b="1" dirty="0"/>
            </a:br>
            <a:r>
              <a:rPr lang="it-IT" sz="2800" b="1" dirty="0"/>
              <a:t>organizzazioni mafiose italiane</a:t>
            </a:r>
          </a:p>
        </p:txBody>
      </p:sp>
      <p:sp>
        <p:nvSpPr>
          <p:cNvPr id="3" name="Segnaposto contenuto 2"/>
          <p:cNvSpPr>
            <a:spLocks noGrp="1"/>
          </p:cNvSpPr>
          <p:nvPr>
            <p:ph idx="1"/>
          </p:nvPr>
        </p:nvSpPr>
        <p:spPr>
          <a:xfrm>
            <a:off x="14259" y="1159570"/>
            <a:ext cx="9144000" cy="4057238"/>
          </a:xfrm>
        </p:spPr>
        <p:txBody>
          <a:bodyPr/>
          <a:lstStyle/>
          <a:p>
            <a:pPr marL="0" indent="0">
              <a:buNone/>
            </a:pPr>
            <a:r>
              <a:rPr lang="it-IT" dirty="0"/>
              <a:t>      </a:t>
            </a:r>
          </a:p>
          <a:p>
            <a:pPr marL="0" indent="0">
              <a:buNone/>
            </a:pPr>
            <a:r>
              <a:rPr lang="it-IT" sz="2800" dirty="0"/>
              <a:t>       NDRANGHETA‘                                        COSA NOSTRA</a:t>
            </a:r>
          </a:p>
          <a:p>
            <a:pPr marL="0" indent="0">
              <a:buNone/>
            </a:pPr>
            <a:r>
              <a:rPr lang="it-IT" dirty="0"/>
              <a:t> </a:t>
            </a:r>
          </a:p>
          <a:p>
            <a:pPr marL="0" indent="0">
              <a:buNone/>
            </a:pPr>
            <a:endParaRPr lang="it-IT" dirty="0"/>
          </a:p>
          <a:p>
            <a:endParaRPr lang="it-IT" dirty="0"/>
          </a:p>
          <a:p>
            <a:pPr marL="0" indent="0">
              <a:buNone/>
            </a:pPr>
            <a:endParaRPr lang="it-IT" dirty="0"/>
          </a:p>
          <a:p>
            <a:pPr marL="0" indent="0">
              <a:buNone/>
            </a:pPr>
            <a:r>
              <a:rPr lang="it-IT" sz="2800" dirty="0"/>
              <a:t>        CAMORRA                                       SACRA CORONA UNITA  </a:t>
            </a:r>
          </a:p>
          <a:p>
            <a:endParaRPr lang="it-IT" sz="2800"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601" y="2273939"/>
            <a:ext cx="2767239" cy="114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6640" y="2334848"/>
            <a:ext cx="2520280" cy="1084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996" y="5216808"/>
            <a:ext cx="2792844" cy="1303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1812" y="5301210"/>
            <a:ext cx="3309937" cy="119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reccia a destra 3"/>
          <p:cNvSpPr/>
          <p:nvPr/>
        </p:nvSpPr>
        <p:spPr>
          <a:xfrm>
            <a:off x="1779048" y="3909548"/>
            <a:ext cx="559014"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Freccia in giù 4"/>
          <p:cNvSpPr/>
          <p:nvPr/>
        </p:nvSpPr>
        <p:spPr>
          <a:xfrm>
            <a:off x="6804248" y="3594741"/>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8" name="Connettore 2 7"/>
          <p:cNvCxnSpPr/>
          <p:nvPr/>
        </p:nvCxnSpPr>
        <p:spPr>
          <a:xfrm>
            <a:off x="3336928" y="3433627"/>
            <a:ext cx="914400" cy="9144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6" name="Segnaposto numero diapositiva 5"/>
          <p:cNvSpPr>
            <a:spLocks noGrp="1"/>
          </p:cNvSpPr>
          <p:nvPr>
            <p:ph type="sldNum" sz="quarter" idx="12"/>
          </p:nvPr>
        </p:nvSpPr>
        <p:spPr/>
        <p:txBody>
          <a:bodyPr/>
          <a:lstStyle/>
          <a:p>
            <a:fld id="{8F368D7F-6B7F-4CCE-AD35-63B4E97AAA3D}" type="slidenum">
              <a:rPr lang="it-IT" smtClean="0"/>
              <a:t>6</a:t>
            </a:fld>
            <a:endParaRPr lang="it-IT"/>
          </a:p>
        </p:txBody>
      </p:sp>
    </p:spTree>
    <p:extLst>
      <p:ext uri="{BB962C8B-B14F-4D97-AF65-F5344CB8AC3E}">
        <p14:creationId xmlns:p14="http://schemas.microsoft.com/office/powerpoint/2010/main" val="1977004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sz="2800" dirty="0">
                <a:latin typeface="Britannic Bold" panose="020B0903060703020204" pitchFamily="34" charset="0"/>
              </a:rPr>
              <a:t/>
            </a:r>
            <a:br>
              <a:rPr lang="it-IT" sz="2800" dirty="0">
                <a:latin typeface="Britannic Bold" panose="020B0903060703020204" pitchFamily="34" charset="0"/>
              </a:rPr>
            </a:br>
            <a:r>
              <a:rPr lang="it-IT" sz="2800" dirty="0">
                <a:latin typeface="Arial" panose="020B0604020202020204" pitchFamily="34" charset="0"/>
                <a:cs typeface="Arial" panose="020B0604020202020204" pitchFamily="34" charset="0"/>
              </a:rPr>
              <a:t>La ndrangheta calabrese</a:t>
            </a:r>
            <a:r>
              <a:rPr lang="it-IT" dirty="0">
                <a:latin typeface="Arial" panose="020B0604020202020204" pitchFamily="34" charset="0"/>
                <a:cs typeface="Arial" panose="020B0604020202020204" pitchFamily="34" charset="0"/>
              </a:rPr>
              <a:t> </a:t>
            </a:r>
          </a:p>
        </p:txBody>
      </p:sp>
      <p:sp>
        <p:nvSpPr>
          <p:cNvPr id="3" name="Segnaposto contenuto 2"/>
          <p:cNvSpPr>
            <a:spLocks noGrp="1"/>
          </p:cNvSpPr>
          <p:nvPr>
            <p:ph idx="1"/>
          </p:nvPr>
        </p:nvSpPr>
        <p:spPr>
          <a:xfrm>
            <a:off x="107504" y="1351002"/>
            <a:ext cx="8847897" cy="5392219"/>
          </a:xfrm>
        </p:spPr>
        <p:txBody>
          <a:bodyPr>
            <a:noAutofit/>
          </a:bodyPr>
          <a:lstStyle/>
          <a:p>
            <a:pPr algn="just"/>
            <a:endParaRPr lang="it-IT" sz="1600" b="1" dirty="0">
              <a:latin typeface="Britannic Bold" panose="020B0903060703020204" pitchFamily="34" charset="0"/>
            </a:endParaRPr>
          </a:p>
          <a:p>
            <a:pPr algn="just"/>
            <a:r>
              <a:rPr lang="it-IT" sz="1400" b="1" dirty="0">
                <a:latin typeface="Arial" panose="020B0604020202020204" pitchFamily="34" charset="0"/>
                <a:cs typeface="Arial" panose="020B0604020202020204" pitchFamily="34" charset="0"/>
              </a:rPr>
              <a:t>La ‘ndrangheta </a:t>
            </a:r>
            <a:r>
              <a:rPr lang="it-IT" sz="1400" dirty="0">
                <a:latin typeface="Arial" panose="020B0604020202020204" pitchFamily="34" charset="0"/>
                <a:cs typeface="Arial" panose="020B0604020202020204" pitchFamily="34" charset="0"/>
              </a:rPr>
              <a:t>è ritenuta una delle organizzazioni mafiose più pericolose al mondo che ha consolidato le proprie basi logistiche ed operative in numerosi paesi europei e sud americani dove  è in grado di gestire in proprio tutte le fasi della filiera di traffico, grazie al credito </a:t>
            </a:r>
            <a:r>
              <a:rPr lang="it-IT" sz="1400" b="1" dirty="0">
                <a:latin typeface="Arial" panose="020B0604020202020204" pitchFamily="34" charset="0"/>
                <a:cs typeface="Arial" panose="020B0604020202020204" pitchFamily="34" charset="0"/>
              </a:rPr>
              <a:t>vantato presso i principali cartelli nei paesi di produzione</a:t>
            </a:r>
            <a:r>
              <a:rPr lang="it-IT" sz="1400" b="1" dirty="0" smtClean="0">
                <a:latin typeface="Arial" panose="020B0604020202020204" pitchFamily="34" charset="0"/>
                <a:cs typeface="Arial" panose="020B0604020202020204" pitchFamily="34" charset="0"/>
              </a:rPr>
              <a:t>.</a:t>
            </a:r>
          </a:p>
          <a:p>
            <a:pPr algn="just"/>
            <a:endParaRPr lang="it-IT" sz="1400" b="1" dirty="0">
              <a:latin typeface="Arial" panose="020B0604020202020204" pitchFamily="34" charset="0"/>
              <a:cs typeface="Arial" panose="020B0604020202020204" pitchFamily="34" charset="0"/>
            </a:endParaRPr>
          </a:p>
          <a:p>
            <a:pPr algn="just"/>
            <a:r>
              <a:rPr lang="it-IT" sz="1400" b="1" dirty="0">
                <a:latin typeface="Arial" panose="020B0604020202020204" pitchFamily="34" charset="0"/>
                <a:cs typeface="Arial" panose="020B0604020202020204" pitchFamily="34" charset="0"/>
              </a:rPr>
              <a:t>Il ruolo di preminenza nelle attività di narcotraffico è tutt’oggi stabilmente ricoperto dalla ‘ndrangheta che dispone dei migliori canali di approvvigionamento grazie alla presenza di broker in tutti i principali </a:t>
            </a:r>
            <a:r>
              <a:rPr lang="it-IT" sz="1400" dirty="0">
                <a:latin typeface="Arial" panose="020B0604020202020204" pitchFamily="34" charset="0"/>
                <a:cs typeface="Arial" panose="020B0604020202020204" pitchFamily="34" charset="0"/>
              </a:rPr>
              <a:t>snodi del traffico di cocaina, capaci di coltivare e mantenere rapporti privilegiati con i principali gruppi fornitori in Sud America e con gli emissari di questi ultimi in Europa. Tale importante funzione di collegamento all’estero viene spesso svolta </a:t>
            </a:r>
            <a:r>
              <a:rPr lang="it-IT" sz="1400" b="1" dirty="0">
                <a:latin typeface="Arial" panose="020B0604020202020204" pitchFamily="34" charset="0"/>
                <a:cs typeface="Arial" panose="020B0604020202020204" pitchFamily="34" charset="0"/>
              </a:rPr>
              <a:t>da soggetti latitanti alcuni dei quali negli ultimi anni tratti in arresto in diversi pasi del Sud America </a:t>
            </a:r>
            <a:r>
              <a:rPr lang="it-IT" sz="1400" dirty="0" smtClean="0">
                <a:latin typeface="Arial" panose="020B0604020202020204" pitchFamily="34" charset="0"/>
                <a:cs typeface="Arial" panose="020B0604020202020204" pitchFamily="34" charset="0"/>
              </a:rPr>
              <a:t>.</a:t>
            </a:r>
          </a:p>
          <a:p>
            <a:pPr marL="0" indent="0" algn="just">
              <a:buNone/>
            </a:pPr>
            <a:r>
              <a:rPr lang="it-IT" sz="1400" dirty="0" smtClean="0">
                <a:latin typeface="Arial" panose="020B0604020202020204" pitchFamily="34" charset="0"/>
                <a:cs typeface="Arial" panose="020B0604020202020204" pitchFamily="34" charset="0"/>
              </a:rPr>
              <a:t> </a:t>
            </a:r>
            <a:endParaRPr lang="it-IT" sz="1400" dirty="0">
              <a:latin typeface="Arial" panose="020B0604020202020204" pitchFamily="34" charset="0"/>
              <a:cs typeface="Arial" panose="020B0604020202020204" pitchFamily="34" charset="0"/>
            </a:endParaRPr>
          </a:p>
          <a:p>
            <a:pPr algn="just"/>
            <a:r>
              <a:rPr lang="it-IT" sz="1400" dirty="0">
                <a:latin typeface="Arial" panose="020B0604020202020204" pitchFamily="34" charset="0"/>
                <a:cs typeface="Arial" panose="020B0604020202020204" pitchFamily="34" charset="0"/>
              </a:rPr>
              <a:t>Di seguito le foto di tre pericolosi latitanti  di ndrangheta tratti in arresto in Sud America </a:t>
            </a:r>
            <a:r>
              <a:rPr lang="it-IT" sz="1400" b="1" dirty="0">
                <a:latin typeface="Arial" panose="020B0604020202020204" pitchFamily="34" charset="0"/>
                <a:cs typeface="Arial" panose="020B0604020202020204" pitchFamily="34" charset="0"/>
              </a:rPr>
              <a:t>Domenico </a:t>
            </a:r>
            <a:r>
              <a:rPr lang="it-IT" sz="1400" b="1" dirty="0" err="1">
                <a:latin typeface="Arial" panose="020B0604020202020204" pitchFamily="34" charset="0"/>
                <a:cs typeface="Arial" panose="020B0604020202020204" pitchFamily="34" charset="0"/>
              </a:rPr>
              <a:t>Trimboli</a:t>
            </a:r>
            <a:r>
              <a:rPr lang="it-IT" sz="1400" b="1" dirty="0">
                <a:latin typeface="Arial" panose="020B0604020202020204" pitchFamily="34" charset="0"/>
                <a:cs typeface="Arial" panose="020B0604020202020204" pitchFamily="34" charset="0"/>
              </a:rPr>
              <a:t> </a:t>
            </a:r>
            <a:r>
              <a:rPr lang="it-IT" sz="1400" dirty="0">
                <a:latin typeface="Arial" panose="020B0604020202020204" pitchFamily="34" charset="0"/>
                <a:cs typeface="Arial" panose="020B0604020202020204" pitchFamily="34" charset="0"/>
              </a:rPr>
              <a:t>tratto in arresto in Colombia ; al centro </a:t>
            </a:r>
            <a:r>
              <a:rPr lang="it-IT" sz="1400" b="1" dirty="0">
                <a:latin typeface="Arial" panose="020B0604020202020204" pitchFamily="34" charset="0"/>
                <a:cs typeface="Arial" panose="020B0604020202020204" pitchFamily="34" charset="0"/>
              </a:rPr>
              <a:t>Pasquale </a:t>
            </a:r>
            <a:r>
              <a:rPr lang="it-IT" sz="1400" b="1" dirty="0" err="1">
                <a:latin typeface="Arial" panose="020B0604020202020204" pitchFamily="34" charset="0"/>
                <a:cs typeface="Arial" panose="020B0604020202020204" pitchFamily="34" charset="0"/>
              </a:rPr>
              <a:t>Bifulco</a:t>
            </a:r>
            <a:r>
              <a:rPr lang="it-IT" sz="1400" b="1" dirty="0">
                <a:latin typeface="Arial" panose="020B0604020202020204" pitchFamily="34" charset="0"/>
                <a:cs typeface="Arial" panose="020B0604020202020204" pitchFamily="34" charset="0"/>
              </a:rPr>
              <a:t> </a:t>
            </a:r>
            <a:r>
              <a:rPr lang="it-IT" sz="1400" dirty="0">
                <a:latin typeface="Arial" panose="020B0604020202020204" pitchFamily="34" charset="0"/>
                <a:cs typeface="Arial" panose="020B0604020202020204" pitchFamily="34" charset="0"/>
              </a:rPr>
              <a:t>arrestato in Perù  e a destra </a:t>
            </a:r>
            <a:r>
              <a:rPr lang="it-IT" sz="1400" b="1" dirty="0">
                <a:latin typeface="Arial" panose="020B0604020202020204" pitchFamily="34" charset="0"/>
                <a:cs typeface="Arial" panose="020B0604020202020204" pitchFamily="34" charset="0"/>
              </a:rPr>
              <a:t>Rocco </a:t>
            </a:r>
            <a:r>
              <a:rPr lang="it-IT" sz="1400" b="1" dirty="0" err="1">
                <a:latin typeface="Arial" panose="020B0604020202020204" pitchFamily="34" charset="0"/>
                <a:cs typeface="Arial" panose="020B0604020202020204" pitchFamily="34" charset="0"/>
              </a:rPr>
              <a:t>Morabito</a:t>
            </a:r>
            <a:r>
              <a:rPr lang="it-IT" sz="1400" b="1" dirty="0">
                <a:latin typeface="Arial" panose="020B0604020202020204" pitchFamily="34" charset="0"/>
                <a:cs typeface="Arial" panose="020B0604020202020204" pitchFamily="34" charset="0"/>
              </a:rPr>
              <a:t> </a:t>
            </a:r>
            <a:r>
              <a:rPr lang="it-IT" sz="1400" dirty="0">
                <a:latin typeface="Arial" panose="020B0604020202020204" pitchFamily="34" charset="0"/>
                <a:cs typeface="Arial" panose="020B0604020202020204" pitchFamily="34" charset="0"/>
              </a:rPr>
              <a:t>tratto in arresto in Uruguay.</a:t>
            </a:r>
          </a:p>
        </p:txBody>
      </p:sp>
      <p:pic>
        <p:nvPicPr>
          <p:cNvPr id="307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1" y="5307784"/>
            <a:ext cx="2088232" cy="1286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225" y="5226315"/>
            <a:ext cx="2232248" cy="1357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3341" y="5349819"/>
            <a:ext cx="2304256" cy="1202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a:extLst>
              <a:ext uri="{FF2B5EF4-FFF2-40B4-BE49-F238E27FC236}">
                <a16:creationId xmlns:a16="http://schemas.microsoft.com/office/drawing/2014/main" xmlns="" id="{FA5FB3E8-65A5-43C3-A699-D9BCF8E0218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79912" y="260648"/>
            <a:ext cx="1152128" cy="620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egnaposto numero diapositiva 3"/>
          <p:cNvSpPr>
            <a:spLocks noGrp="1"/>
          </p:cNvSpPr>
          <p:nvPr>
            <p:ph type="sldNum" sz="quarter" idx="12"/>
          </p:nvPr>
        </p:nvSpPr>
        <p:spPr/>
        <p:txBody>
          <a:bodyPr/>
          <a:lstStyle/>
          <a:p>
            <a:fld id="{8F368D7F-6B7F-4CCE-AD35-63B4E97AAA3D}" type="slidenum">
              <a:rPr lang="it-IT" smtClean="0"/>
              <a:t>7</a:t>
            </a:fld>
            <a:endParaRPr lang="it-IT"/>
          </a:p>
        </p:txBody>
      </p:sp>
    </p:spTree>
    <p:extLst>
      <p:ext uri="{BB962C8B-B14F-4D97-AF65-F5344CB8AC3E}">
        <p14:creationId xmlns:p14="http://schemas.microsoft.com/office/powerpoint/2010/main" val="19919441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778098"/>
          </a:xfrm>
        </p:spPr>
        <p:txBody>
          <a:bodyPr>
            <a:normAutofit fontScale="90000"/>
          </a:bodyPr>
          <a:lstStyle/>
          <a:p>
            <a:r>
              <a:rPr lang="it-IT" sz="2800" b="1" dirty="0"/>
              <a:t/>
            </a:r>
            <a:br>
              <a:rPr lang="it-IT" sz="2800" b="1" dirty="0"/>
            </a:br>
            <a:r>
              <a:rPr lang="it-IT" sz="2200" b="1" dirty="0">
                <a:latin typeface="Arial" panose="020B0604020202020204" pitchFamily="34" charset="0"/>
                <a:cs typeface="Arial" panose="020B0604020202020204" pitchFamily="34" charset="0"/>
              </a:rPr>
              <a:t>Le modalità di acquisto e il ruolo dei brokers della droga</a:t>
            </a:r>
          </a:p>
        </p:txBody>
      </p:sp>
      <p:sp>
        <p:nvSpPr>
          <p:cNvPr id="3" name="Segnaposto contenuto 2"/>
          <p:cNvSpPr>
            <a:spLocks noGrp="1"/>
          </p:cNvSpPr>
          <p:nvPr>
            <p:ph idx="1"/>
          </p:nvPr>
        </p:nvSpPr>
        <p:spPr>
          <a:xfrm>
            <a:off x="467545" y="1129222"/>
            <a:ext cx="8496944" cy="5828171"/>
          </a:xfrm>
        </p:spPr>
        <p:txBody>
          <a:bodyPr>
            <a:normAutofit/>
          </a:bodyPr>
          <a:lstStyle/>
          <a:p>
            <a:pPr marL="0" indent="0" algn="just">
              <a:buNone/>
            </a:pPr>
            <a:endParaRPr lang="it-IT" sz="1800" dirty="0">
              <a:latin typeface="Britannic Bold" panose="020B0903060703020204" pitchFamily="34" charset="0"/>
            </a:endParaRPr>
          </a:p>
          <a:p>
            <a:pPr algn="just"/>
            <a:r>
              <a:rPr lang="it-IT" sz="1600" dirty="0">
                <a:latin typeface="Arial" panose="020B0604020202020204" pitchFamily="34" charset="0"/>
                <a:cs typeface="Arial" panose="020B0604020202020204" pitchFamily="34" charset="0"/>
              </a:rPr>
              <a:t>Dalle indagini degli ultimi anni sul traffico internazionale degli stupefacenti ed in particolare della cocaina proveniente dal Sud America emerge il ruolo dei </a:t>
            </a:r>
            <a:r>
              <a:rPr lang="it-IT" sz="1600" dirty="0" smtClean="0">
                <a:latin typeface="Arial" panose="020B0604020202020204" pitchFamily="34" charset="0"/>
                <a:cs typeface="Arial" panose="020B0604020202020204" pitchFamily="34" charset="0"/>
              </a:rPr>
              <a:t>brokers </a:t>
            </a:r>
            <a:r>
              <a:rPr lang="it-IT" sz="1600" dirty="0">
                <a:latin typeface="Arial" panose="020B0604020202020204" pitchFamily="34" charset="0"/>
                <a:cs typeface="Arial" panose="020B0604020202020204" pitchFamily="34" charset="0"/>
              </a:rPr>
              <a:t>della droga;</a:t>
            </a:r>
          </a:p>
          <a:p>
            <a:pPr algn="just"/>
            <a:r>
              <a:rPr lang="it-IT" sz="1600" dirty="0">
                <a:latin typeface="Arial" panose="020B0604020202020204" pitchFamily="34" charset="0"/>
                <a:cs typeface="Arial" panose="020B0604020202020204" pitchFamily="34" charset="0"/>
              </a:rPr>
              <a:t>Si tratta di intermediari che riescono a far incontrare domanda e offerta e che stanno cambiando il mondo del narcotraffico. </a:t>
            </a:r>
          </a:p>
          <a:p>
            <a:pPr algn="just"/>
            <a:r>
              <a:rPr lang="it-IT" sz="1600" dirty="0">
                <a:latin typeface="Arial" panose="020B0604020202020204" pitchFamily="34" charset="0"/>
                <a:cs typeface="Arial" panose="020B0604020202020204" pitchFamily="34" charset="0"/>
              </a:rPr>
              <a:t>Un tempo erano uomini dei clan , oggi somigliano sempre di più a liberi professionisti c.d. « colletti bianchi» che si muovono sul mercato e mettono a disposizione delle mafie il loro </a:t>
            </a:r>
            <a:r>
              <a:rPr lang="it-IT" sz="1600" dirty="0" err="1">
                <a:latin typeface="Arial" panose="020B0604020202020204" pitchFamily="34" charset="0"/>
                <a:cs typeface="Arial" panose="020B0604020202020204" pitchFamily="34" charset="0"/>
              </a:rPr>
              <a:t>know</a:t>
            </a:r>
            <a:r>
              <a:rPr lang="it-IT" sz="1600" dirty="0">
                <a:latin typeface="Arial" panose="020B0604020202020204" pitchFamily="34" charset="0"/>
                <a:cs typeface="Arial" panose="020B0604020202020204" pitchFamily="34" charset="0"/>
              </a:rPr>
              <a:t> </a:t>
            </a:r>
            <a:r>
              <a:rPr lang="it-IT" sz="1600" dirty="0" smtClean="0">
                <a:latin typeface="Arial" panose="020B0604020202020204" pitchFamily="34" charset="0"/>
                <a:cs typeface="Arial" panose="020B0604020202020204" pitchFamily="34" charset="0"/>
              </a:rPr>
              <a:t>– </a:t>
            </a:r>
            <a:r>
              <a:rPr lang="it-IT" sz="1600" dirty="0" err="1" smtClean="0">
                <a:latin typeface="Arial" panose="020B0604020202020204" pitchFamily="34" charset="0"/>
                <a:cs typeface="Arial" panose="020B0604020202020204" pitchFamily="34" charset="0"/>
              </a:rPr>
              <a:t>how</a:t>
            </a:r>
            <a:r>
              <a:rPr lang="it-IT" sz="1600" dirty="0" smtClean="0">
                <a:latin typeface="Arial" panose="020B0604020202020204" pitchFamily="34" charset="0"/>
                <a:cs typeface="Arial" panose="020B0604020202020204" pitchFamily="34" charset="0"/>
              </a:rPr>
              <a:t> </a:t>
            </a:r>
            <a:r>
              <a:rPr lang="it-IT" sz="1600" dirty="0">
                <a:latin typeface="Arial" panose="020B0604020202020204" pitchFamily="34" charset="0"/>
                <a:cs typeface="Arial" panose="020B0604020202020204" pitchFamily="34" charset="0"/>
              </a:rPr>
              <a:t>. Si tratta di personaggi che spesso vivono proprio in Sud – America dove svolgono attività di copertura nel terziario ( ristoranti, attività commerciali e di servizi in genere).</a:t>
            </a:r>
          </a:p>
          <a:p>
            <a:pPr algn="just"/>
            <a:r>
              <a:rPr lang="it-IT" sz="1600" dirty="0">
                <a:latin typeface="Arial" panose="020B0604020202020204" pitchFamily="34" charset="0"/>
                <a:cs typeface="Arial" panose="020B0604020202020204" pitchFamily="34" charset="0"/>
              </a:rPr>
              <a:t>I  brokers della droga trattando direttamente con i cartelli gestendo i traffici per conto delle organizzazioni mafiose di riferimento.</a:t>
            </a:r>
          </a:p>
          <a:p>
            <a:pPr algn="just"/>
            <a:r>
              <a:rPr lang="it-IT" sz="1600" dirty="0">
                <a:latin typeface="Arial" panose="020B0604020202020204" pitchFamily="34" charset="0"/>
                <a:cs typeface="Arial" panose="020B0604020202020204" pitchFamily="34" charset="0"/>
              </a:rPr>
              <a:t>Spesso rappresentano ed agiscono anche per conto di organizzazioni che sono in contrasto tra loro, ma che in ragione del profitto derivante dal traffico di droga sono disposte a rispettare una tregua armata in nome del bene principale : il denaro. </a:t>
            </a:r>
          </a:p>
          <a:p>
            <a:pPr marL="0" indent="0" algn="just">
              <a:buNone/>
            </a:pPr>
            <a:endParaRPr lang="it-IT" sz="1600" dirty="0">
              <a:latin typeface="Arial" panose="020B0604020202020204" pitchFamily="34" charset="0"/>
              <a:cs typeface="Arial" panose="020B0604020202020204" pitchFamily="34" charset="0"/>
            </a:endParaRPr>
          </a:p>
          <a:p>
            <a:pPr algn="just"/>
            <a:endParaRPr lang="it-IT" sz="2400" dirty="0">
              <a:latin typeface="Britannic Bold" panose="020B0903060703020204" pitchFamily="34" charset="0"/>
            </a:endParaRPr>
          </a:p>
          <a:p>
            <a:pPr algn="just"/>
            <a:endParaRPr lang="it-IT" sz="2400" dirty="0">
              <a:latin typeface="Britannic Bold" panose="020B0903060703020204" pitchFamily="34" charset="0"/>
            </a:endParaRPr>
          </a:p>
        </p:txBody>
      </p:sp>
      <p:pic>
        <p:nvPicPr>
          <p:cNvPr id="4" name="Picture 7">
            <a:extLst>
              <a:ext uri="{FF2B5EF4-FFF2-40B4-BE49-F238E27FC236}">
                <a16:creationId xmlns:a16="http://schemas.microsoft.com/office/drawing/2014/main" xmlns="" id="{A9FF9710-19A3-4E77-85E1-1D07026E02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7904" y="198153"/>
            <a:ext cx="1016496"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2" descr="Risultati immagini per colletti bianchi criminalitÃ ">
            <a:extLst>
              <a:ext uri="{FF2B5EF4-FFF2-40B4-BE49-F238E27FC236}">
                <a16:creationId xmlns:a16="http://schemas.microsoft.com/office/drawing/2014/main" xmlns="" id="{E976A340-E274-4A49-964D-5DB6CA5C3B7C}"/>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9" name="Immagine 8">
            <a:extLst>
              <a:ext uri="{FF2B5EF4-FFF2-40B4-BE49-F238E27FC236}">
                <a16:creationId xmlns:a16="http://schemas.microsoft.com/office/drawing/2014/main" xmlns="" id="{8880E3AF-D56F-4B96-9621-C7C351C06437}"/>
              </a:ext>
            </a:extLst>
          </p:cNvPr>
          <p:cNvPicPr>
            <a:picLocks noChangeAspect="1"/>
          </p:cNvPicPr>
          <p:nvPr/>
        </p:nvPicPr>
        <p:blipFill>
          <a:blip r:embed="rId4"/>
          <a:stretch>
            <a:fillRect/>
          </a:stretch>
        </p:blipFill>
        <p:spPr>
          <a:xfrm>
            <a:off x="2987824" y="5733256"/>
            <a:ext cx="3960439" cy="1008112"/>
          </a:xfrm>
          <a:prstGeom prst="rect">
            <a:avLst/>
          </a:prstGeom>
        </p:spPr>
      </p:pic>
      <p:sp>
        <p:nvSpPr>
          <p:cNvPr id="6" name="Segnaposto numero diapositiva 5"/>
          <p:cNvSpPr>
            <a:spLocks noGrp="1"/>
          </p:cNvSpPr>
          <p:nvPr>
            <p:ph type="sldNum" sz="quarter" idx="12"/>
          </p:nvPr>
        </p:nvSpPr>
        <p:spPr/>
        <p:txBody>
          <a:bodyPr/>
          <a:lstStyle/>
          <a:p>
            <a:fld id="{8F368D7F-6B7F-4CCE-AD35-63B4E97AAA3D}" type="slidenum">
              <a:rPr lang="it-IT" smtClean="0"/>
              <a:t>8</a:t>
            </a:fld>
            <a:endParaRPr lang="it-IT"/>
          </a:p>
        </p:txBody>
      </p:sp>
    </p:spTree>
    <p:extLst>
      <p:ext uri="{BB962C8B-B14F-4D97-AF65-F5344CB8AC3E}">
        <p14:creationId xmlns:p14="http://schemas.microsoft.com/office/powerpoint/2010/main" val="20891731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18864" y="382"/>
            <a:ext cx="8229600" cy="1196371"/>
          </a:xfrm>
        </p:spPr>
        <p:txBody>
          <a:bodyPr>
            <a:normAutofit/>
          </a:bodyPr>
          <a:lstStyle/>
          <a:p>
            <a:r>
              <a:rPr lang="it-IT" sz="2800" dirty="0">
                <a:latin typeface="Arial" panose="020B0604020202020204" pitchFamily="34" charset="0"/>
                <a:cs typeface="Arial" panose="020B0604020202020204" pitchFamily="34" charset="0"/>
              </a:rPr>
              <a:t>L’acquisto di droghe su internet</a:t>
            </a:r>
          </a:p>
        </p:txBody>
      </p:sp>
      <p:sp>
        <p:nvSpPr>
          <p:cNvPr id="4" name="Rettangolo 3"/>
          <p:cNvSpPr/>
          <p:nvPr/>
        </p:nvSpPr>
        <p:spPr>
          <a:xfrm>
            <a:off x="611561" y="1196752"/>
            <a:ext cx="8136904" cy="2616101"/>
          </a:xfrm>
          <a:prstGeom prst="rect">
            <a:avLst/>
          </a:prstGeom>
        </p:spPr>
        <p:txBody>
          <a:bodyPr wrap="square">
            <a:spAutoFit/>
          </a:bodyPr>
          <a:lstStyle/>
          <a:p>
            <a:pPr algn="just"/>
            <a:r>
              <a:rPr lang="it-IT" sz="2000" dirty="0">
                <a:latin typeface="Arial" panose="020B0604020202020204" pitchFamily="34" charset="0"/>
                <a:cs typeface="Arial" panose="020B0604020202020204" pitchFamily="34" charset="0"/>
              </a:rPr>
              <a:t>L’acquisto di droghe sul web mediante sistemi criptati di comunicazione scambio   i c.d. : “ </a:t>
            </a:r>
            <a:r>
              <a:rPr lang="it-IT" sz="2000" dirty="0" err="1">
                <a:latin typeface="Arial" panose="020B0604020202020204" pitchFamily="34" charset="0"/>
                <a:cs typeface="Arial" panose="020B0604020202020204" pitchFamily="34" charset="0"/>
              </a:rPr>
              <a:t>deep</a:t>
            </a:r>
            <a:r>
              <a:rPr lang="it-IT" sz="2000" dirty="0">
                <a:latin typeface="Arial" panose="020B0604020202020204" pitchFamily="34" charset="0"/>
                <a:cs typeface="Arial" panose="020B0604020202020204" pitchFamily="34" charset="0"/>
              </a:rPr>
              <a:t> web” e i “ dark net </a:t>
            </a:r>
            <a:r>
              <a:rPr lang="it-IT" sz="2000" dirty="0" err="1">
                <a:latin typeface="Arial" panose="020B0604020202020204" pitchFamily="34" charset="0"/>
                <a:cs typeface="Arial" panose="020B0604020202020204" pitchFamily="34" charset="0"/>
              </a:rPr>
              <a:t>markets</a:t>
            </a:r>
            <a:r>
              <a:rPr lang="it-IT" sz="2000" dirty="0">
                <a:latin typeface="Arial" panose="020B0604020202020204" pitchFamily="34" charset="0"/>
                <a:cs typeface="Arial" panose="020B0604020202020204" pitchFamily="34" charset="0"/>
              </a:rPr>
              <a:t>”. </a:t>
            </a:r>
          </a:p>
          <a:p>
            <a:pPr algn="just"/>
            <a:r>
              <a:rPr lang="it-IT" sz="2000" dirty="0">
                <a:latin typeface="Arial" panose="020B0604020202020204" pitchFamily="34" charset="0"/>
                <a:cs typeface="Arial" panose="020B0604020202020204" pitchFamily="34" charset="0"/>
              </a:rPr>
              <a:t>In questo caso l’acquirente accede a tali siti mediante un software speciale che consente di navigare sul web  in anonimato  senza  che possa essere tracciato il collegamento e individuati i soggetti che vengono in contatto e che trattano l’acquisto di droghe e/o di armi ed esplosivi.</a:t>
            </a:r>
          </a:p>
          <a:p>
            <a:pPr algn="just"/>
            <a:endParaRPr lang="it-IT" sz="2400"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01" y="3933056"/>
            <a:ext cx="2376264" cy="1496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350970" y="4060778"/>
            <a:ext cx="2658086" cy="1432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3717032"/>
            <a:ext cx="2088232" cy="1712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egnaposto numero diapositiva 2"/>
          <p:cNvSpPr>
            <a:spLocks noGrp="1"/>
          </p:cNvSpPr>
          <p:nvPr>
            <p:ph type="sldNum" sz="quarter" idx="12"/>
          </p:nvPr>
        </p:nvSpPr>
        <p:spPr/>
        <p:txBody>
          <a:bodyPr/>
          <a:lstStyle/>
          <a:p>
            <a:fld id="{8F368D7F-6B7F-4CCE-AD35-63B4E97AAA3D}" type="slidenum">
              <a:rPr lang="it-IT" smtClean="0"/>
              <a:t>9</a:t>
            </a:fld>
            <a:endParaRPr lang="it-IT"/>
          </a:p>
        </p:txBody>
      </p:sp>
    </p:spTree>
    <p:extLst>
      <p:ext uri="{BB962C8B-B14F-4D97-AF65-F5344CB8AC3E}">
        <p14:creationId xmlns:p14="http://schemas.microsoft.com/office/powerpoint/2010/main" val="2146032321"/>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Retrospettivo">
  <a:themeElements>
    <a:clrScheme name="Galassia">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Retrospettiv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ttiv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Retrospect" id="{5F128B03-DCCA-4EEB-AB3B-CF2899314A46}" vid="{3F1AAB62-24C6-49D2-8E01-B56FAC9A3DCD}"/>
    </a:ext>
  </a:ext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669</TotalTime>
  <Words>3060</Words>
  <Application>Microsoft Office PowerPoint</Application>
  <PresentationFormat>Presentazione su schermo (4:3)</PresentationFormat>
  <Paragraphs>135</Paragraphs>
  <Slides>20</Slides>
  <Notes>4</Notes>
  <HiddenSlides>0</HiddenSlides>
  <MMClips>0</MMClips>
  <ScaleCrop>false</ScaleCrop>
  <HeadingPairs>
    <vt:vector size="4" baseType="variant">
      <vt:variant>
        <vt:lpstr>Tema</vt:lpstr>
      </vt:variant>
      <vt:variant>
        <vt:i4>3</vt:i4>
      </vt:variant>
      <vt:variant>
        <vt:lpstr>Titoli diapositive</vt:lpstr>
      </vt:variant>
      <vt:variant>
        <vt:i4>20</vt:i4>
      </vt:variant>
    </vt:vector>
  </HeadingPairs>
  <TitlesOfParts>
    <vt:vector size="23" baseType="lpstr">
      <vt:lpstr>Tema di Office</vt:lpstr>
      <vt:lpstr>1_Tema di Office</vt:lpstr>
      <vt:lpstr>Retrospettivo</vt:lpstr>
      <vt:lpstr> Seminario Antimafia Argentina - Italia 24 -29 Marzo 2019 – Buenos Aires  </vt:lpstr>
      <vt:lpstr>  Il traffico internazionale di stupefacenti</vt:lpstr>
      <vt:lpstr> L’aumento crescente del numero di consumatori di droghe</vt:lpstr>
      <vt:lpstr> Gli esiti di una ricerca dell’UNODC sui consumi di droghe nel mondo </vt:lpstr>
      <vt:lpstr>  Il narcotraffico come settore privilegiato dalle organizzazioni criminali </vt:lpstr>
      <vt:lpstr>Il traffico internazionale di stupefacenti ed il ruolo delle  organizzazioni mafiose italiane</vt:lpstr>
      <vt:lpstr> La ndrangheta calabrese </vt:lpstr>
      <vt:lpstr> Le modalità di acquisto e il ruolo dei brokers della droga</vt:lpstr>
      <vt:lpstr>L’acquisto di droghe su internet</vt:lpstr>
      <vt:lpstr>   Le principali rotte del traffico di cocaina </vt:lpstr>
      <vt:lpstr>  Le nuove tendenze del mercato degli stupefacenti :  le sostanze psicoattive ovvero i precursori di nuove droghe </vt:lpstr>
      <vt:lpstr>  Le nuove droghe del  «combattente jihadista»  </vt:lpstr>
      <vt:lpstr> Gli strumenti di contrasto al narcotraffico nella legislazione italiana</vt:lpstr>
      <vt:lpstr> Le attività sotto copertura ( art. 97 DPR 309/90 e art. 9 L. 16.3.2006 n. 146)</vt:lpstr>
      <vt:lpstr>  segue: l’attività sotto copertura</vt:lpstr>
      <vt:lpstr>  Il ritardo o l’omissione degli atti di cattura, di arresto e sequestro</vt:lpstr>
      <vt:lpstr>  Il ruolo della DNA nella lotta al narcotraffico </vt:lpstr>
      <vt:lpstr>Il protocollo tra la Direzione Nazionale Antimafia e Antiterrorismo  e  la Direzione centrale per i Servizi Antidroga</vt:lpstr>
      <vt:lpstr> CONCLUSIONI</vt:lpstr>
      <vt:lpstr>Gracias por su atención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Fourth Meeting of the Permanent Conference of Organised Crime Prosecutors Implementing the Belgrade “ Declaration of Intent” 28-30 June 2018 -Skopje (Macedonia)</dc:title>
  <dc:creator>Del Prete, Michele</dc:creator>
  <cp:lastModifiedBy>Del Prete, Michele</cp:lastModifiedBy>
  <cp:revision>68</cp:revision>
  <dcterms:created xsi:type="dcterms:W3CDTF">2018-06-26T09:53:48Z</dcterms:created>
  <dcterms:modified xsi:type="dcterms:W3CDTF">2019-03-21T15:25:35Z</dcterms:modified>
</cp:coreProperties>
</file>