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8"/>
  </p:notesMasterIdLst>
  <p:sldIdLst>
    <p:sldId id="281" r:id="rId2"/>
    <p:sldId id="258" r:id="rId3"/>
    <p:sldId id="259" r:id="rId4"/>
    <p:sldId id="260" r:id="rId5"/>
    <p:sldId id="261" r:id="rId6"/>
    <p:sldId id="262" r:id="rId7"/>
    <p:sldId id="274" r:id="rId8"/>
    <p:sldId id="265" r:id="rId9"/>
    <p:sldId id="266" r:id="rId10"/>
    <p:sldId id="267" r:id="rId11"/>
    <p:sldId id="275" r:id="rId12"/>
    <p:sldId id="276" r:id="rId13"/>
    <p:sldId id="277" r:id="rId14"/>
    <p:sldId id="314" r:id="rId15"/>
    <p:sldId id="321" r:id="rId16"/>
    <p:sldId id="322" r:id="rId17"/>
    <p:sldId id="294" r:id="rId18"/>
    <p:sldId id="295" r:id="rId19"/>
    <p:sldId id="316" r:id="rId20"/>
    <p:sldId id="317" r:id="rId21"/>
    <p:sldId id="283" r:id="rId22"/>
    <p:sldId id="273" r:id="rId23"/>
    <p:sldId id="319" r:id="rId24"/>
    <p:sldId id="284" r:id="rId25"/>
    <p:sldId id="289" r:id="rId26"/>
    <p:sldId id="323" r:id="rId27"/>
  </p:sldIdLst>
  <p:sldSz cx="9906000" cy="6858000" type="A4"/>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ini Marco" initials="R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
          <a:srgbClr val="FF0000"/>
        </p14:laserClr>
      </p:ext>
      <p:ext uri="{2FDB2607-1784-4EEB-B798-7EB5836EED8A}">
        <p14:showMediaCtrls xmlns:mc="http://schemas.openxmlformats.org/markup-compatibility/2006" xmlns:mv="urn:schemas-microsoft-com:mac:vml" xmlns:p14="http://schemas.microsoft.com/office/powerpoint/2010/main" xmlns="" val="1"/>
      </p:ext>
    </p:extLst>
  </p:showPr>
  <p:clrMru>
    <a:srgbClr val="000099"/>
  </p:clrMru>
  <p:extLst>
    <p:ext uri="{E76CE94A-603C-4142-B9EB-6D1370010A27}">
      <p14:discardImageEditData xmlns:mc="http://schemas.openxmlformats.org/markup-compatibility/2006" xmlns:mv="urn:schemas-microsoft-com:mac:vml" xmlns:p14="http://schemas.microsoft.com/office/powerpoint/2010/main" xmlns="" val="0"/>
    </p:ext>
    <p:ext uri="{D31A062A-798A-4329-ABDD-BBA856620510}">
      <p14:defaultImageDpi xmlns:mc="http://schemas.openxmlformats.org/markup-compatibility/2006" xmlns:mv="urn:schemas-microsoft-com:mac:vml" xmlns:p14="http://schemas.microsoft.com/office/powerpoint/2010/main" xmlns="" val="220"/>
    </p:ext>
    <p:ext uri="{FD5EFAAD-0ECE-453E-9831-46B23BE46B34}">
      <p15:chartTrackingRefBased xmlns:mc="http://schemas.openxmlformats.org/markup-compatibility/2006" xmlns:mv="urn:schemas-microsoft-com:mac:vml"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p:scale>
          <a:sx n="100" d="100"/>
          <a:sy n="100" d="100"/>
        </p:scale>
        <p:origin x="-52" y="1100"/>
      </p:cViewPr>
      <p:guideLst>
        <p:guide orient="horz" pos="2160"/>
        <p:guide pos="312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C613388-D25B-40E0-B67E-99327DEE4FB5}" type="datetimeFigureOut">
              <a:rPr lang="it-IT" smtClean="0"/>
              <a:pPr/>
              <a:t>21/03/2019</a:t>
            </a:fld>
            <a:endParaRPr lang="it-IT"/>
          </a:p>
        </p:txBody>
      </p:sp>
      <p:sp>
        <p:nvSpPr>
          <p:cNvPr id="4" name="Segnaposto immagine diapositiva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383285A-5AE9-42E8-ADAA-BAC2A897A70E}" type="slidenum">
              <a:rPr lang="it-IT" smtClean="0"/>
              <a:pPr/>
              <a:t>‹Nº›</a:t>
            </a:fld>
            <a:endParaRPr lang="it-IT"/>
          </a:p>
        </p:txBody>
      </p:sp>
    </p:spTree>
    <p:extLst>
      <p:ext uri="{BB962C8B-B14F-4D97-AF65-F5344CB8AC3E}">
        <p14:creationId xmlns:mc="http://schemas.openxmlformats.org/markup-compatibility/2006" xmlns:mv="urn:schemas-microsoft-com:mac:vml" xmlns:p14="http://schemas.microsoft.com/office/powerpoint/2010/main" xmlns="" val="203672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81075" y="1241425"/>
            <a:ext cx="4835525" cy="3349625"/>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383285A-5AE9-42E8-ADAA-BAC2A897A70E}" type="slidenum">
              <a:rPr lang="it-IT" smtClean="0"/>
              <a:pPr/>
              <a:t>7</a:t>
            </a:fld>
            <a:endParaRPr lang="it-IT"/>
          </a:p>
        </p:txBody>
      </p:sp>
    </p:spTree>
    <p:extLst>
      <p:ext uri="{BB962C8B-B14F-4D97-AF65-F5344CB8AC3E}">
        <p14:creationId xmlns:mc="http://schemas.openxmlformats.org/markup-compatibility/2006" xmlns:mv="urn:schemas-microsoft-com:mac:vml" xmlns:p14="http://schemas.microsoft.com/office/powerpoint/2010/main" xmlns="" val="102453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42950" y="2130428"/>
            <a:ext cx="84201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F7D5B99-576E-4B6E-8D41-05E8FA753EBC}" type="datetimeFigureOut">
              <a:rPr lang="it-IT" smtClean="0"/>
              <a:pPr/>
              <a:t>21/03/2019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492682A-38B4-452B-8936-EA4740CC4766}" type="slidenum">
              <a:rPr lang="it-IT" smtClean="0"/>
              <a:pPr/>
              <a:t>‹Nº›</a:t>
            </a:fld>
            <a:endParaRPr lang="it-IT"/>
          </a:p>
        </p:txBody>
      </p:sp>
    </p:spTree>
    <p:extLst>
      <p:ext uri="{BB962C8B-B14F-4D97-AF65-F5344CB8AC3E}">
        <p14:creationId xmlns:mc="http://schemas.openxmlformats.org/markup-compatibility/2006" xmlns:mv="urn:schemas-microsoft-com:mac:vml" xmlns:p14="http://schemas.microsoft.com/office/powerpoint/2010/main" xmlns="" val="1400152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F7D5B99-576E-4B6E-8D41-05E8FA753EBC}" type="datetimeFigureOut">
              <a:rPr lang="it-IT" smtClean="0"/>
              <a:pPr/>
              <a:t>21/03/2019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492682A-38B4-452B-8936-EA4740CC4766}" type="slidenum">
              <a:rPr lang="it-IT" smtClean="0"/>
              <a:pPr/>
              <a:t>‹Nº›</a:t>
            </a:fld>
            <a:endParaRPr lang="it-IT"/>
          </a:p>
        </p:txBody>
      </p:sp>
    </p:spTree>
    <p:extLst>
      <p:ext uri="{BB962C8B-B14F-4D97-AF65-F5344CB8AC3E}">
        <p14:creationId xmlns:mc="http://schemas.openxmlformats.org/markup-compatibility/2006" xmlns:mv="urn:schemas-microsoft-com:mac:vml" xmlns:p14="http://schemas.microsoft.com/office/powerpoint/2010/main" xmlns="" val="2021397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780337" y="274641"/>
            <a:ext cx="2414588"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536576" y="274641"/>
            <a:ext cx="7078663"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F7D5B99-576E-4B6E-8D41-05E8FA753EBC}" type="datetimeFigureOut">
              <a:rPr lang="it-IT" smtClean="0"/>
              <a:pPr/>
              <a:t>21/03/2019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492682A-38B4-452B-8936-EA4740CC4766}" type="slidenum">
              <a:rPr lang="it-IT" smtClean="0"/>
              <a:pPr/>
              <a:t>‹Nº›</a:t>
            </a:fld>
            <a:endParaRPr lang="it-IT"/>
          </a:p>
        </p:txBody>
      </p:sp>
    </p:spTree>
    <p:extLst>
      <p:ext uri="{BB962C8B-B14F-4D97-AF65-F5344CB8AC3E}">
        <p14:creationId xmlns:mc="http://schemas.openxmlformats.org/markup-compatibility/2006" xmlns:mv="urn:schemas-microsoft-com:mac:vml" xmlns:p14="http://schemas.microsoft.com/office/powerpoint/2010/main" xmlns="" val="311515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F7D5B99-576E-4B6E-8D41-05E8FA753EBC}" type="datetimeFigureOut">
              <a:rPr lang="it-IT" smtClean="0"/>
              <a:pPr/>
              <a:t>21/03/2019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492682A-38B4-452B-8936-EA4740CC4766}" type="slidenum">
              <a:rPr lang="it-IT" smtClean="0"/>
              <a:pPr/>
              <a:t>‹Nº›</a:t>
            </a:fld>
            <a:endParaRPr lang="it-IT"/>
          </a:p>
        </p:txBody>
      </p:sp>
    </p:spTree>
    <p:extLst>
      <p:ext uri="{BB962C8B-B14F-4D97-AF65-F5344CB8AC3E}">
        <p14:creationId xmlns:mc="http://schemas.openxmlformats.org/markup-compatibility/2006" xmlns:mv="urn:schemas-microsoft-com:mac:vml" xmlns:p14="http://schemas.microsoft.com/office/powerpoint/2010/main" xmlns="" val="1205813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82506" y="4406903"/>
            <a:ext cx="84201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F7D5B99-576E-4B6E-8D41-05E8FA753EBC}" type="datetimeFigureOut">
              <a:rPr lang="it-IT" smtClean="0"/>
              <a:pPr/>
              <a:t>21/03/2019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492682A-38B4-452B-8936-EA4740CC4766}" type="slidenum">
              <a:rPr lang="it-IT" smtClean="0"/>
              <a:pPr/>
              <a:t>‹Nº›</a:t>
            </a:fld>
            <a:endParaRPr lang="it-IT"/>
          </a:p>
        </p:txBody>
      </p:sp>
    </p:spTree>
    <p:extLst>
      <p:ext uri="{BB962C8B-B14F-4D97-AF65-F5344CB8AC3E}">
        <p14:creationId xmlns:mc="http://schemas.openxmlformats.org/markup-compatibility/2006" xmlns:mv="urn:schemas-microsoft-com:mac:vml" xmlns:p14="http://schemas.microsoft.com/office/powerpoint/2010/main" xmlns="" val="3443490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F7D5B99-576E-4B6E-8D41-05E8FA753EBC}" type="datetimeFigureOut">
              <a:rPr lang="it-IT" smtClean="0"/>
              <a:pPr/>
              <a:t>21/03/2019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492682A-38B4-452B-8936-EA4740CC4766}" type="slidenum">
              <a:rPr lang="it-IT" smtClean="0"/>
              <a:pPr/>
              <a:t>‹Nº›</a:t>
            </a:fld>
            <a:endParaRPr lang="it-IT"/>
          </a:p>
        </p:txBody>
      </p:sp>
    </p:spTree>
    <p:extLst>
      <p:ext uri="{BB962C8B-B14F-4D97-AF65-F5344CB8AC3E}">
        <p14:creationId xmlns:mc="http://schemas.openxmlformats.org/markup-compatibility/2006" xmlns:mv="urn:schemas-microsoft-com:mac:vml" xmlns:p14="http://schemas.microsoft.com/office/powerpoint/2010/main" xmlns="" val="358055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95300" y="274638"/>
            <a:ext cx="89154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F7D5B99-576E-4B6E-8D41-05E8FA753EBC}" type="datetimeFigureOut">
              <a:rPr lang="it-IT" smtClean="0"/>
              <a:pPr/>
              <a:t>21/03/2019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492682A-38B4-452B-8936-EA4740CC4766}" type="slidenum">
              <a:rPr lang="it-IT" smtClean="0"/>
              <a:pPr/>
              <a:t>‹Nº›</a:t>
            </a:fld>
            <a:endParaRPr lang="it-IT"/>
          </a:p>
        </p:txBody>
      </p:sp>
    </p:spTree>
    <p:extLst>
      <p:ext uri="{BB962C8B-B14F-4D97-AF65-F5344CB8AC3E}">
        <p14:creationId xmlns:mc="http://schemas.openxmlformats.org/markup-compatibility/2006" xmlns:mv="urn:schemas-microsoft-com:mac:vml" xmlns:p14="http://schemas.microsoft.com/office/powerpoint/2010/main" xmlns="" val="2560870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F7D5B99-576E-4B6E-8D41-05E8FA753EBC}" type="datetimeFigureOut">
              <a:rPr lang="it-IT" smtClean="0"/>
              <a:pPr/>
              <a:t>21/03/2019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492682A-38B4-452B-8936-EA4740CC4766}" type="slidenum">
              <a:rPr lang="it-IT" smtClean="0"/>
              <a:pPr/>
              <a:t>‹Nº›</a:t>
            </a:fld>
            <a:endParaRPr lang="it-IT"/>
          </a:p>
        </p:txBody>
      </p:sp>
    </p:spTree>
    <p:extLst>
      <p:ext uri="{BB962C8B-B14F-4D97-AF65-F5344CB8AC3E}">
        <p14:creationId xmlns:mc="http://schemas.openxmlformats.org/markup-compatibility/2006" xmlns:mv="urn:schemas-microsoft-com:mac:vml" xmlns:p14="http://schemas.microsoft.com/office/powerpoint/2010/main" xmlns="" val="3970971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F7D5B99-576E-4B6E-8D41-05E8FA753EBC}" type="datetimeFigureOut">
              <a:rPr lang="it-IT" smtClean="0"/>
              <a:pPr/>
              <a:t>21/03/2019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492682A-38B4-452B-8936-EA4740CC4766}" type="slidenum">
              <a:rPr lang="it-IT" smtClean="0"/>
              <a:pPr/>
              <a:t>‹Nº›</a:t>
            </a:fld>
            <a:endParaRPr lang="it-IT"/>
          </a:p>
        </p:txBody>
      </p:sp>
    </p:spTree>
    <p:extLst>
      <p:ext uri="{BB962C8B-B14F-4D97-AF65-F5344CB8AC3E}">
        <p14:creationId xmlns:mc="http://schemas.openxmlformats.org/markup-compatibility/2006" xmlns:mv="urn:schemas-microsoft-com:mac:vml" xmlns:p14="http://schemas.microsoft.com/office/powerpoint/2010/main" xmlns="" val="4107582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95300" y="273050"/>
            <a:ext cx="3259006"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F7D5B99-576E-4B6E-8D41-05E8FA753EBC}" type="datetimeFigureOut">
              <a:rPr lang="it-IT" smtClean="0"/>
              <a:pPr/>
              <a:t>21/03/2019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492682A-38B4-452B-8936-EA4740CC4766}" type="slidenum">
              <a:rPr lang="it-IT" smtClean="0"/>
              <a:pPr/>
              <a:t>‹Nº›</a:t>
            </a:fld>
            <a:endParaRPr lang="it-IT"/>
          </a:p>
        </p:txBody>
      </p:sp>
    </p:spTree>
    <p:extLst>
      <p:ext uri="{BB962C8B-B14F-4D97-AF65-F5344CB8AC3E}">
        <p14:creationId xmlns:mc="http://schemas.openxmlformats.org/markup-compatibility/2006" xmlns:mv="urn:schemas-microsoft-com:mac:vml" xmlns:p14="http://schemas.microsoft.com/office/powerpoint/2010/main" xmlns="" val="1669211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41645" y="4800600"/>
            <a:ext cx="59436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F7D5B99-576E-4B6E-8D41-05E8FA753EBC}" type="datetimeFigureOut">
              <a:rPr lang="it-IT" smtClean="0"/>
              <a:pPr/>
              <a:t>21/03/2019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492682A-38B4-452B-8936-EA4740CC4766}" type="slidenum">
              <a:rPr lang="it-IT" smtClean="0"/>
              <a:pPr/>
              <a:t>‹Nº›</a:t>
            </a:fld>
            <a:endParaRPr lang="it-IT"/>
          </a:p>
        </p:txBody>
      </p:sp>
    </p:spTree>
    <p:extLst>
      <p:ext uri="{BB962C8B-B14F-4D97-AF65-F5344CB8AC3E}">
        <p14:creationId xmlns:mc="http://schemas.openxmlformats.org/markup-compatibility/2006" xmlns:mv="urn:schemas-microsoft-com:mac:vml" xmlns:p14="http://schemas.microsoft.com/office/powerpoint/2010/main" xmlns="" val="54431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7D5B99-576E-4B6E-8D41-05E8FA753EBC}" type="datetimeFigureOut">
              <a:rPr lang="it-IT" smtClean="0"/>
              <a:pPr/>
              <a:t>21/03/2019</a:t>
            </a:fld>
            <a:endParaRPr lang="it-IT"/>
          </a:p>
        </p:txBody>
      </p:sp>
      <p:sp>
        <p:nvSpPr>
          <p:cNvPr id="5" name="Segnaposto piè di pagina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2682A-38B4-452B-8936-EA4740CC4766}" type="slidenum">
              <a:rPr lang="it-IT" smtClean="0"/>
              <a:pPr/>
              <a:t>‹Nº›</a:t>
            </a:fld>
            <a:endParaRPr lang="it-IT"/>
          </a:p>
        </p:txBody>
      </p:sp>
    </p:spTree>
    <p:extLst>
      <p:ext uri="{BB962C8B-B14F-4D97-AF65-F5344CB8AC3E}">
        <p14:creationId xmlns:mc="http://schemas.openxmlformats.org/markup-compatibility/2006" xmlns:mv="urn:schemas-microsoft-com:mac:vml" xmlns:p14="http://schemas.microsoft.com/office/powerpoint/2010/main" xmlns="" val="151348485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6000"/>
            <a:lum/>
          </a:blip>
          <a:srcRect/>
          <a:stretch>
            <a:fillRect t="-8000" b="-8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202008" y="2758610"/>
            <a:ext cx="7429500" cy="2170545"/>
          </a:xfrm>
        </p:spPr>
        <p:txBody>
          <a:bodyPr>
            <a:normAutofit/>
          </a:bodyPr>
          <a:lstStyle/>
          <a:p>
            <a:r>
              <a:rPr lang="it-IT" dirty="0" smtClean="0"/>
              <a:t>LA COOPERACIÓN INTERNACIONAL</a:t>
            </a:r>
            <a:endParaRPr lang="it-IT" dirty="0"/>
          </a:p>
        </p:txBody>
      </p:sp>
      <p:sp>
        <p:nvSpPr>
          <p:cNvPr id="3" name="Sottotitolo 2"/>
          <p:cNvSpPr>
            <a:spLocks noGrp="1"/>
          </p:cNvSpPr>
          <p:nvPr>
            <p:ph type="subTitle" idx="1"/>
          </p:nvPr>
        </p:nvSpPr>
        <p:spPr>
          <a:xfrm>
            <a:off x="1202008" y="5205017"/>
            <a:ext cx="7429500" cy="1505238"/>
          </a:xfrm>
        </p:spPr>
        <p:txBody>
          <a:bodyPr>
            <a:normAutofit/>
          </a:bodyPr>
          <a:lstStyle/>
          <a:p>
            <a:endParaRPr lang="it-IT" sz="2000" dirty="0" smtClean="0">
              <a:solidFill>
                <a:srgbClr val="000099"/>
              </a:solidFill>
            </a:endParaRPr>
          </a:p>
          <a:p>
            <a:r>
              <a:rPr lang="it-IT" sz="2000" b="1" dirty="0" err="1" smtClean="0">
                <a:solidFill>
                  <a:srgbClr val="000099"/>
                </a:solidFill>
              </a:rPr>
              <a:t>Doct</a:t>
            </a:r>
            <a:r>
              <a:rPr lang="it-IT" sz="2000" b="1" dirty="0" smtClean="0">
                <a:solidFill>
                  <a:srgbClr val="000099"/>
                </a:solidFill>
              </a:rPr>
              <a:t>. </a:t>
            </a:r>
            <a:r>
              <a:rPr lang="it-IT" sz="2000" b="1" dirty="0">
                <a:solidFill>
                  <a:srgbClr val="000099"/>
                </a:solidFill>
              </a:rPr>
              <a:t>E</a:t>
            </a:r>
            <a:r>
              <a:rPr lang="it-IT" sz="2000" b="1" dirty="0" smtClean="0">
                <a:solidFill>
                  <a:srgbClr val="000099"/>
                </a:solidFill>
              </a:rPr>
              <a:t>lisabetta </a:t>
            </a:r>
            <a:r>
              <a:rPr lang="it-IT" sz="2000" b="1" dirty="0">
                <a:solidFill>
                  <a:srgbClr val="000099"/>
                </a:solidFill>
              </a:rPr>
              <a:t>P</a:t>
            </a:r>
            <a:r>
              <a:rPr lang="it-IT" sz="2000" b="1" dirty="0" smtClean="0">
                <a:solidFill>
                  <a:srgbClr val="000099"/>
                </a:solidFill>
              </a:rPr>
              <a:t>ugliese</a:t>
            </a:r>
          </a:p>
          <a:p>
            <a:r>
              <a:rPr lang="it-IT" sz="2000" b="1" dirty="0" err="1" smtClean="0">
                <a:solidFill>
                  <a:srgbClr val="000099"/>
                </a:solidFill>
              </a:rPr>
              <a:t>Responsable</a:t>
            </a:r>
            <a:r>
              <a:rPr lang="it-IT" sz="2000" b="1" dirty="0" smtClean="0">
                <a:solidFill>
                  <a:srgbClr val="000099"/>
                </a:solidFill>
              </a:rPr>
              <a:t> del </a:t>
            </a:r>
            <a:r>
              <a:rPr lang="it-IT" sz="2000" b="1" dirty="0" err="1" smtClean="0">
                <a:solidFill>
                  <a:srgbClr val="000099"/>
                </a:solidFill>
              </a:rPr>
              <a:t>Servicio</a:t>
            </a:r>
            <a:r>
              <a:rPr lang="it-IT" sz="2000" b="1" dirty="0" smtClean="0">
                <a:solidFill>
                  <a:srgbClr val="000099"/>
                </a:solidFill>
              </a:rPr>
              <a:t> de </a:t>
            </a:r>
            <a:r>
              <a:rPr lang="it-IT" sz="2000" b="1" dirty="0" err="1" smtClean="0">
                <a:solidFill>
                  <a:srgbClr val="000099"/>
                </a:solidFill>
              </a:rPr>
              <a:t>Cooperación</a:t>
            </a:r>
            <a:r>
              <a:rPr lang="it-IT" sz="2000" b="1" dirty="0" smtClean="0">
                <a:solidFill>
                  <a:srgbClr val="000099"/>
                </a:solidFill>
              </a:rPr>
              <a:t> </a:t>
            </a:r>
            <a:r>
              <a:rPr lang="it-IT" sz="2000" b="1" dirty="0" err="1" smtClean="0">
                <a:solidFill>
                  <a:srgbClr val="000099"/>
                </a:solidFill>
              </a:rPr>
              <a:t>Internacional</a:t>
            </a:r>
            <a:endParaRPr lang="it-IT" sz="2000" b="1" dirty="0">
              <a:solidFill>
                <a:srgbClr val="000099"/>
              </a:solidFill>
            </a:endParaRPr>
          </a:p>
        </p:txBody>
      </p:sp>
      <p:pic>
        <p:nvPicPr>
          <p:cNvPr id="4" name="Picture 2" descr="C:\Users\puscedds\Desktop\Logo.png"/>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3911098" y="662184"/>
            <a:ext cx="1917201" cy="1958495"/>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 val="2341458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t>MOU</a:t>
            </a:r>
            <a:endParaRPr lang="it-IT" b="1" dirty="0"/>
          </a:p>
        </p:txBody>
      </p:sp>
      <p:pic>
        <p:nvPicPr>
          <p:cNvPr id="4" name="Immagine 3"/>
          <p:cNvPicPr>
            <a:picLocks noChangeAspect="1"/>
          </p:cNvPicPr>
          <p:nvPr/>
        </p:nvPicPr>
        <p:blipFill>
          <a:blip r:embed="rId2" cstate="print"/>
          <a:stretch>
            <a:fillRect/>
          </a:stretch>
        </p:blipFill>
        <p:spPr>
          <a:xfrm>
            <a:off x="6361827" y="1776177"/>
            <a:ext cx="2745413" cy="2413550"/>
          </a:xfrm>
          <a:prstGeom prst="rect">
            <a:avLst/>
          </a:prstGeom>
        </p:spPr>
      </p:pic>
      <p:pic>
        <p:nvPicPr>
          <p:cNvPr id="6" name="Picture 6" descr="Risultati immagini per eurojust"/>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1513206" y="2006531"/>
            <a:ext cx="1694162" cy="2183196"/>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5" name="CasellaDiTesto 4"/>
          <p:cNvSpPr txBox="1"/>
          <p:nvPr/>
        </p:nvSpPr>
        <p:spPr>
          <a:xfrm>
            <a:off x="1891460" y="4505570"/>
            <a:ext cx="1154034" cy="369332"/>
          </a:xfrm>
          <a:prstGeom prst="rect">
            <a:avLst/>
          </a:prstGeom>
          <a:noFill/>
        </p:spPr>
        <p:txBody>
          <a:bodyPr wrap="none" rtlCol="0">
            <a:spAutoFit/>
          </a:bodyPr>
          <a:lstStyle/>
          <a:p>
            <a:r>
              <a:rPr lang="it-IT" dirty="0" smtClean="0"/>
              <a:t>EUROJUST</a:t>
            </a:r>
            <a:endParaRPr lang="it-IT" dirty="0"/>
          </a:p>
        </p:txBody>
      </p:sp>
      <p:sp>
        <p:nvSpPr>
          <p:cNvPr id="8" name="CasellaDiTesto 7"/>
          <p:cNvSpPr txBox="1"/>
          <p:nvPr/>
        </p:nvSpPr>
        <p:spPr>
          <a:xfrm>
            <a:off x="7352787" y="4505570"/>
            <a:ext cx="939681" cy="369332"/>
          </a:xfrm>
          <a:prstGeom prst="rect">
            <a:avLst/>
          </a:prstGeom>
          <a:noFill/>
        </p:spPr>
        <p:txBody>
          <a:bodyPr wrap="none" rtlCol="0">
            <a:spAutoFit/>
          </a:bodyPr>
          <a:lstStyle/>
          <a:p>
            <a:r>
              <a:rPr lang="it-IT" dirty="0" err="1" smtClean="0"/>
              <a:t>IberRED</a:t>
            </a:r>
            <a:endParaRPr lang="it-IT" dirty="0"/>
          </a:p>
        </p:txBody>
      </p:sp>
      <p:sp>
        <p:nvSpPr>
          <p:cNvPr id="7" name="CasellaDiTesto 6"/>
          <p:cNvSpPr txBox="1"/>
          <p:nvPr/>
        </p:nvSpPr>
        <p:spPr>
          <a:xfrm>
            <a:off x="3981041" y="5564458"/>
            <a:ext cx="2668481" cy="369332"/>
          </a:xfrm>
          <a:prstGeom prst="rect">
            <a:avLst/>
          </a:prstGeom>
          <a:noFill/>
        </p:spPr>
        <p:txBody>
          <a:bodyPr wrap="none" rtlCol="0">
            <a:spAutoFit/>
          </a:bodyPr>
          <a:lstStyle/>
          <a:p>
            <a:r>
              <a:rPr lang="it-IT" dirty="0" err="1" smtClean="0"/>
              <a:t>Lisboa</a:t>
            </a:r>
            <a:r>
              <a:rPr lang="it-IT" dirty="0" smtClean="0"/>
              <a:t>, </a:t>
            </a:r>
            <a:r>
              <a:rPr lang="it-IT" dirty="0" err="1" smtClean="0"/>
              <a:t>4</a:t>
            </a:r>
            <a:r>
              <a:rPr lang="it-IT" dirty="0" smtClean="0"/>
              <a:t> de </a:t>
            </a:r>
            <a:r>
              <a:rPr lang="it-IT" dirty="0" err="1" smtClean="0"/>
              <a:t>mayo</a:t>
            </a:r>
            <a:r>
              <a:rPr lang="it-IT" dirty="0" smtClean="0"/>
              <a:t> de 2009</a:t>
            </a:r>
            <a:endParaRPr lang="it-IT" dirty="0"/>
          </a:p>
        </p:txBody>
      </p:sp>
    </p:spTree>
    <p:extLst>
      <p:ext uri="{BB962C8B-B14F-4D97-AF65-F5344CB8AC3E}">
        <p14:creationId xmlns:mc="http://schemas.openxmlformats.org/markup-compatibility/2006" xmlns:mv="urn:schemas-microsoft-com:mac:vml" xmlns:p14="http://schemas.microsoft.com/office/powerpoint/2010/main" xmlns="" val="566042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Magistrados</a:t>
            </a:r>
            <a:r>
              <a:rPr lang="it-IT" dirty="0" smtClean="0"/>
              <a:t> de </a:t>
            </a:r>
            <a:r>
              <a:rPr lang="it-IT" dirty="0" err="1" smtClean="0"/>
              <a:t>enlace</a:t>
            </a:r>
            <a:endParaRPr lang="it-IT" dirty="0"/>
          </a:p>
        </p:txBody>
      </p:sp>
      <p:sp>
        <p:nvSpPr>
          <p:cNvPr id="3" name="Segnaposto contenuto 2"/>
          <p:cNvSpPr>
            <a:spLocks noGrp="1"/>
          </p:cNvSpPr>
          <p:nvPr>
            <p:ph idx="1"/>
          </p:nvPr>
        </p:nvSpPr>
        <p:spPr>
          <a:xfrm>
            <a:off x="681037" y="1699491"/>
            <a:ext cx="3574040" cy="4310784"/>
          </a:xfrm>
        </p:spPr>
        <p:txBody>
          <a:bodyPr/>
          <a:lstStyle/>
          <a:p>
            <a:pPr marL="0" indent="0">
              <a:buNone/>
            </a:pPr>
            <a:r>
              <a:rPr lang="it-IT" dirty="0" smtClean="0"/>
              <a:t>Art. K3 </a:t>
            </a:r>
            <a:r>
              <a:rPr lang="it-IT" dirty="0" err="1" smtClean="0"/>
              <a:t>Tratado</a:t>
            </a:r>
            <a:r>
              <a:rPr lang="it-IT" dirty="0" smtClean="0"/>
              <a:t> de la </a:t>
            </a:r>
            <a:r>
              <a:rPr lang="it-IT" dirty="0" err="1" smtClean="0"/>
              <a:t>Unión</a:t>
            </a:r>
            <a:r>
              <a:rPr lang="it-IT" dirty="0" smtClean="0"/>
              <a:t> Europea; </a:t>
            </a:r>
            <a:r>
              <a:rPr lang="it-IT" dirty="0" err="1" smtClean="0"/>
              <a:t>Acción</a:t>
            </a:r>
            <a:r>
              <a:rPr lang="it-IT" dirty="0" smtClean="0"/>
              <a:t> </a:t>
            </a:r>
            <a:r>
              <a:rPr lang="it-IT" dirty="0" err="1" smtClean="0"/>
              <a:t>Común</a:t>
            </a:r>
            <a:r>
              <a:rPr lang="it-IT" dirty="0" smtClean="0"/>
              <a:t> </a:t>
            </a:r>
            <a:r>
              <a:rPr lang="it-IT" dirty="0" err="1" smtClean="0"/>
              <a:t>9</a:t>
            </a:r>
            <a:r>
              <a:rPr lang="it-IT" dirty="0" smtClean="0"/>
              <a:t>/277 GAI del 22.4.96</a:t>
            </a:r>
          </a:p>
          <a:p>
            <a:pPr marL="0" indent="0">
              <a:buNone/>
            </a:pPr>
            <a:endParaRPr lang="it-IT" dirty="0"/>
          </a:p>
        </p:txBody>
      </p:sp>
      <p:pic>
        <p:nvPicPr>
          <p:cNvPr id="12290" name="Picture 2"/>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5051834" y="1692997"/>
            <a:ext cx="3901653" cy="431727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 val="2012464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OLAF: </a:t>
            </a:r>
            <a:r>
              <a:rPr lang="it-IT" dirty="0" err="1" smtClean="0"/>
              <a:t>Decisión</a:t>
            </a:r>
            <a:r>
              <a:rPr lang="it-IT" dirty="0" smtClean="0"/>
              <a:t> CE 1999/352</a:t>
            </a:r>
            <a:endParaRPr lang="it-IT" dirty="0"/>
          </a:p>
        </p:txBody>
      </p:sp>
      <p:sp>
        <p:nvSpPr>
          <p:cNvPr id="3" name="Segnaposto contenuto 2"/>
          <p:cNvSpPr>
            <a:spLocks noGrp="1"/>
          </p:cNvSpPr>
          <p:nvPr>
            <p:ph idx="1"/>
          </p:nvPr>
        </p:nvSpPr>
        <p:spPr>
          <a:xfrm>
            <a:off x="756083" y="3870036"/>
            <a:ext cx="8543925" cy="1136074"/>
          </a:xfrm>
        </p:spPr>
        <p:txBody>
          <a:bodyPr>
            <a:normAutofit lnSpcReduction="10000"/>
          </a:bodyPr>
          <a:lstStyle/>
          <a:p>
            <a:r>
              <a:rPr lang="it-IT" dirty="0" err="1" smtClean="0"/>
              <a:t>Protege</a:t>
            </a:r>
            <a:r>
              <a:rPr lang="it-IT" dirty="0" smtClean="0"/>
              <a:t> </a:t>
            </a:r>
            <a:r>
              <a:rPr lang="it-IT" dirty="0" err="1" smtClean="0"/>
              <a:t>los</a:t>
            </a:r>
            <a:r>
              <a:rPr lang="it-IT" dirty="0" smtClean="0"/>
              <a:t> </a:t>
            </a:r>
            <a:r>
              <a:rPr lang="it-IT" dirty="0" err="1" smtClean="0"/>
              <a:t>intereses</a:t>
            </a:r>
            <a:r>
              <a:rPr lang="it-IT" dirty="0" smtClean="0"/>
              <a:t> </a:t>
            </a:r>
            <a:r>
              <a:rPr lang="it-IT" dirty="0" err="1" smtClean="0"/>
              <a:t>financieros</a:t>
            </a:r>
            <a:r>
              <a:rPr lang="it-IT" dirty="0" smtClean="0"/>
              <a:t> </a:t>
            </a:r>
            <a:r>
              <a:rPr lang="it-IT" dirty="0" err="1" smtClean="0"/>
              <a:t>comunitarios</a:t>
            </a:r>
            <a:endParaRPr lang="it-IT" dirty="0" smtClean="0"/>
          </a:p>
          <a:p>
            <a:r>
              <a:rPr lang="it-IT" dirty="0" err="1" smtClean="0"/>
              <a:t>Acción</a:t>
            </a:r>
            <a:r>
              <a:rPr lang="it-IT" dirty="0" smtClean="0"/>
              <a:t> de contraste a </a:t>
            </a:r>
            <a:r>
              <a:rPr lang="it-IT" dirty="0" err="1" smtClean="0"/>
              <a:t>los</a:t>
            </a:r>
            <a:r>
              <a:rPr lang="it-IT" dirty="0" smtClean="0"/>
              <a:t> </a:t>
            </a:r>
            <a:r>
              <a:rPr lang="it-IT" dirty="0" err="1" smtClean="0"/>
              <a:t>fraudes</a:t>
            </a:r>
            <a:r>
              <a:rPr lang="it-IT" dirty="0" smtClean="0"/>
              <a:t> </a:t>
            </a:r>
            <a:r>
              <a:rPr lang="it-IT" dirty="0" err="1" smtClean="0"/>
              <a:t>comunitarios</a:t>
            </a:r>
            <a:endParaRPr lang="it-IT" dirty="0" smtClean="0"/>
          </a:p>
          <a:p>
            <a:pPr marL="0" indent="0">
              <a:buNone/>
            </a:pPr>
            <a:endParaRPr lang="it-IT" dirty="0"/>
          </a:p>
        </p:txBody>
      </p:sp>
      <p:pic>
        <p:nvPicPr>
          <p:cNvPr id="13314" name="Picture 2"/>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377337" y="1303626"/>
            <a:ext cx="3770856" cy="256641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 val="807749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8543" y="365128"/>
            <a:ext cx="8602085" cy="1325563"/>
          </a:xfrm>
        </p:spPr>
        <p:txBody>
          <a:bodyPr>
            <a:normAutofit fontScale="90000"/>
          </a:bodyPr>
          <a:lstStyle/>
          <a:p>
            <a:r>
              <a:rPr lang="it-IT" dirty="0" smtClean="0"/>
              <a:t/>
            </a:r>
            <a:br>
              <a:rPr lang="it-IT" dirty="0" smtClean="0"/>
            </a:br>
            <a:r>
              <a:rPr lang="it-IT" dirty="0"/>
              <a:t/>
            </a:r>
            <a:br>
              <a:rPr lang="it-IT" dirty="0"/>
            </a:br>
            <a:r>
              <a:rPr lang="it-IT" dirty="0" smtClean="0"/>
              <a:t>EUROPOL</a:t>
            </a:r>
            <a:br>
              <a:rPr lang="it-IT" dirty="0" smtClean="0"/>
            </a:br>
            <a:r>
              <a:rPr lang="it-IT" sz="3600" dirty="0" err="1" smtClean="0"/>
              <a:t>Reglamento</a:t>
            </a:r>
            <a:r>
              <a:rPr lang="it-IT" sz="3600" dirty="0" smtClean="0"/>
              <a:t> </a:t>
            </a:r>
            <a:r>
              <a:rPr lang="it-IT" sz="3600" dirty="0"/>
              <a:t>UE 2016/794 </a:t>
            </a:r>
            <a:r>
              <a:rPr lang="it-IT" sz="3600" dirty="0" smtClean="0"/>
              <a:t>del </a:t>
            </a:r>
            <a:r>
              <a:rPr lang="it-IT" sz="3600" dirty="0"/>
              <a:t>11</a:t>
            </a:r>
            <a:r>
              <a:rPr lang="it-IT" sz="3600" dirty="0" smtClean="0"/>
              <a:t> de </a:t>
            </a:r>
            <a:r>
              <a:rPr lang="it-IT" sz="3600" dirty="0" err="1" smtClean="0"/>
              <a:t>mayo</a:t>
            </a:r>
            <a:r>
              <a:rPr lang="it-IT" sz="3600" dirty="0" smtClean="0"/>
              <a:t> de </a:t>
            </a:r>
            <a:r>
              <a:rPr lang="it-IT" sz="3600" dirty="0"/>
              <a:t>2016, </a:t>
            </a:r>
            <a:r>
              <a:rPr lang="it-IT" sz="3600" dirty="0" err="1" smtClean="0"/>
              <a:t>entrado</a:t>
            </a:r>
            <a:r>
              <a:rPr lang="it-IT" sz="3600" dirty="0" smtClean="0"/>
              <a:t> en vigor </a:t>
            </a:r>
            <a:r>
              <a:rPr lang="it-IT" sz="3600" dirty="0" err="1" smtClean="0"/>
              <a:t>el</a:t>
            </a:r>
            <a:r>
              <a:rPr lang="it-IT" sz="3600" dirty="0" smtClean="0"/>
              <a:t> </a:t>
            </a:r>
            <a:r>
              <a:rPr lang="it-IT" sz="3600" dirty="0" err="1" smtClean="0"/>
              <a:t>1</a:t>
            </a:r>
            <a:r>
              <a:rPr lang="it-IT" sz="3600" dirty="0" smtClean="0"/>
              <a:t> de </a:t>
            </a:r>
            <a:r>
              <a:rPr lang="it-IT" sz="3600" dirty="0" err="1" smtClean="0"/>
              <a:t>mayo</a:t>
            </a:r>
            <a:r>
              <a:rPr lang="it-IT" sz="3600" dirty="0" smtClean="0"/>
              <a:t> de </a:t>
            </a:r>
            <a:r>
              <a:rPr lang="it-IT" sz="3600" dirty="0"/>
              <a:t>2017</a:t>
            </a:r>
            <a:br>
              <a:rPr lang="it-IT" sz="3600" dirty="0"/>
            </a:br>
            <a:endParaRPr lang="it-IT" dirty="0"/>
          </a:p>
        </p:txBody>
      </p:sp>
      <p:sp>
        <p:nvSpPr>
          <p:cNvPr id="3" name="Segnaposto contenuto 2"/>
          <p:cNvSpPr>
            <a:spLocks noGrp="1"/>
          </p:cNvSpPr>
          <p:nvPr>
            <p:ph idx="1"/>
          </p:nvPr>
        </p:nvSpPr>
        <p:spPr/>
        <p:txBody>
          <a:bodyPr>
            <a:normAutofit lnSpcReduction="10000"/>
          </a:bodyPr>
          <a:lstStyle/>
          <a:p>
            <a:pPr marL="0" indent="0">
              <a:buNone/>
            </a:pPr>
            <a:endParaRPr lang="es-ES_tradnl" dirty="0" smtClean="0"/>
          </a:p>
          <a:p>
            <a:pPr marL="0" indent="0">
              <a:buNone/>
            </a:pPr>
            <a:endParaRPr lang="es-ES_tradnl" dirty="0" smtClean="0"/>
          </a:p>
          <a:p>
            <a:pPr marL="0" indent="0">
              <a:buNone/>
            </a:pPr>
            <a:endParaRPr lang="es-ES_tradnl" dirty="0" smtClean="0"/>
          </a:p>
          <a:p>
            <a:pPr marL="0" indent="0">
              <a:buNone/>
            </a:pPr>
            <a:endParaRPr lang="es-ES_tradnl" dirty="0" smtClean="0"/>
          </a:p>
          <a:p>
            <a:pPr marL="0" indent="0">
              <a:buNone/>
            </a:pPr>
            <a:endParaRPr lang="es-ES_tradnl" sz="2400" dirty="0" smtClean="0"/>
          </a:p>
          <a:p>
            <a:pPr marL="0" indent="0">
              <a:buNone/>
            </a:pPr>
            <a:r>
              <a:rPr lang="es-ES_tradnl" sz="2400" dirty="0" smtClean="0"/>
              <a:t>Con sede en La Haya, en los Países Bajos, </a:t>
            </a:r>
            <a:r>
              <a:rPr lang="es-ES_tradnl" sz="2400" dirty="0" err="1" smtClean="0"/>
              <a:t>Europol</a:t>
            </a:r>
            <a:r>
              <a:rPr lang="es-ES_tradnl" sz="2400" dirty="0" smtClean="0"/>
              <a:t> proporciona asistencia a los 28 Estados miembros de la Unión Europea en su lucha contra la criminalidad internacional y el terrorismo. Además, la agencia colabora con muchos Estados socios que no forman parte de la UE, y con varias organizaciones internacionales. </a:t>
            </a:r>
            <a:endParaRPr lang="es-ES_tradnl" sz="2400" dirty="0"/>
          </a:p>
        </p:txBody>
      </p:sp>
      <p:pic>
        <p:nvPicPr>
          <p:cNvPr id="14338" name="Picture 2"/>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3948443" y="2223363"/>
            <a:ext cx="1652524" cy="181933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 val="3560635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86447" y="116632"/>
            <a:ext cx="6739081" cy="1728192"/>
          </a:xfrm>
        </p:spPr>
        <p:txBody>
          <a:bodyPr>
            <a:normAutofit/>
          </a:bodyPr>
          <a:lstStyle/>
          <a:p>
            <a:r>
              <a:rPr lang="it-IT" sz="2400" b="1" dirty="0"/>
              <a:t/>
            </a:r>
            <a:br>
              <a:rPr lang="it-IT" sz="2400" b="1" dirty="0"/>
            </a:br>
            <a:r>
              <a:rPr lang="it-IT" sz="2400" b="1" dirty="0" smtClean="0"/>
              <a:t>Las </a:t>
            </a:r>
            <a:r>
              <a:rPr lang="it-IT" sz="2400" b="1" dirty="0" err="1" smtClean="0"/>
              <a:t>competencias</a:t>
            </a:r>
            <a:r>
              <a:rPr lang="it-IT" sz="2400" b="1" dirty="0" smtClean="0"/>
              <a:t> de la </a:t>
            </a:r>
            <a:r>
              <a:rPr lang="it-IT" sz="2400" b="1" dirty="0" err="1"/>
              <a:t>D.N.A.</a:t>
            </a:r>
            <a:r>
              <a:rPr lang="it-IT" sz="2400" b="1" dirty="0"/>
              <a:t> </a:t>
            </a:r>
            <a:r>
              <a:rPr lang="it-IT" sz="2400" b="1" dirty="0" smtClean="0"/>
              <a:t/>
            </a:r>
            <a:br>
              <a:rPr lang="it-IT" sz="2400" b="1" dirty="0" smtClean="0"/>
            </a:br>
            <a:r>
              <a:rPr lang="it-IT" sz="2400" b="1" dirty="0" smtClean="0"/>
              <a:t>en materia de </a:t>
            </a:r>
            <a:r>
              <a:rPr lang="it-IT" sz="2400" b="1" dirty="0" err="1" smtClean="0"/>
              <a:t>relaciones</a:t>
            </a:r>
            <a:r>
              <a:rPr lang="it-IT" sz="2400" b="1" dirty="0" smtClean="0"/>
              <a:t> </a:t>
            </a:r>
            <a:r>
              <a:rPr lang="it-IT" sz="2400" b="1" dirty="0" err="1" smtClean="0"/>
              <a:t>jurídicas</a:t>
            </a:r>
            <a:r>
              <a:rPr lang="it-IT" sz="2400" b="1" dirty="0" smtClean="0"/>
              <a:t> </a:t>
            </a:r>
            <a:r>
              <a:rPr lang="it-IT" sz="2400" b="1" dirty="0" err="1" smtClean="0"/>
              <a:t>internacionales</a:t>
            </a:r>
            <a:endParaRPr lang="it-IT" sz="2400" b="1" dirty="0"/>
          </a:p>
        </p:txBody>
      </p:sp>
      <p:sp>
        <p:nvSpPr>
          <p:cNvPr id="3" name="Segnaposto contenuto 2"/>
          <p:cNvSpPr>
            <a:spLocks noGrp="1"/>
          </p:cNvSpPr>
          <p:nvPr>
            <p:ph idx="1"/>
          </p:nvPr>
        </p:nvSpPr>
        <p:spPr/>
        <p:txBody>
          <a:bodyPr>
            <a:normAutofit fontScale="85000" lnSpcReduction="10000"/>
          </a:bodyPr>
          <a:lstStyle/>
          <a:p>
            <a:pPr marL="0" indent="0">
              <a:buNone/>
            </a:pPr>
            <a:endParaRPr lang="es-ES_tradnl" sz="2000" dirty="0" smtClean="0"/>
          </a:p>
          <a:p>
            <a:pPr marL="0" indent="0" algn="just">
              <a:buNone/>
            </a:pPr>
            <a:r>
              <a:rPr lang="es-ES_tradnl" sz="2000" dirty="0" smtClean="0"/>
              <a:t>Una parte relevante de las actividades de la DNA concierne las relaciones jurídicas internacionales, en particular:</a:t>
            </a:r>
          </a:p>
          <a:p>
            <a:pPr marL="457200" indent="-457200" algn="just">
              <a:buAutoNum type="arabicPeriod"/>
            </a:pPr>
            <a:r>
              <a:rPr lang="es-ES_tradnl" sz="2000" dirty="0" smtClean="0"/>
              <a:t>El ejercicio de las competencias específicas atribuidas en virtud de fuentes jurídicas, primarias y/o secundarias, que asignan a la DNA funciones en materia de cooperación judicial internacional penal, siendo la DNA </a:t>
            </a:r>
            <a:r>
              <a:rPr lang="es-ES_tradnl" sz="2000" b="1" dirty="0" smtClean="0"/>
              <a:t>punto de contacto de la Red Judicial Europea </a:t>
            </a:r>
            <a:r>
              <a:rPr lang="es-ES_tradnl" sz="2000" dirty="0" smtClean="0"/>
              <a:t>(</a:t>
            </a:r>
            <a:r>
              <a:rPr lang="es-ES_tradnl" sz="2000" dirty="0" err="1" smtClean="0"/>
              <a:t>Decr</a:t>
            </a:r>
            <a:r>
              <a:rPr lang="es-ES_tradnl" sz="2000" dirty="0" smtClean="0"/>
              <a:t>. Ministro de Justicia 25/11/1999) y </a:t>
            </a:r>
            <a:r>
              <a:rPr lang="es-ES_tradnl" sz="2000" b="1" dirty="0" smtClean="0"/>
              <a:t>Correspondiente Nacional de </a:t>
            </a:r>
            <a:r>
              <a:rPr lang="es-ES_tradnl" sz="2000" b="1" dirty="0" err="1" smtClean="0"/>
              <a:t>Eurojust</a:t>
            </a:r>
            <a:r>
              <a:rPr lang="es-ES_tradnl" sz="2000" b="1" dirty="0" smtClean="0"/>
              <a:t> </a:t>
            </a:r>
            <a:r>
              <a:rPr lang="es-ES_tradnl" sz="2000" dirty="0" smtClean="0"/>
              <a:t>(Ley </a:t>
            </a:r>
            <a:r>
              <a:rPr lang="es-ES_tradnl" sz="2000" dirty="0" err="1" smtClean="0"/>
              <a:t>n</a:t>
            </a:r>
            <a:r>
              <a:rPr lang="es-ES_tradnl" sz="2000" dirty="0" smtClean="0"/>
              <a:t>. 41/2005);</a:t>
            </a:r>
          </a:p>
          <a:p>
            <a:pPr marL="457200" indent="-457200" algn="just">
              <a:buAutoNum type="arabicPeriod"/>
            </a:pPr>
            <a:r>
              <a:rPr lang="es-ES_tradnl" sz="2000" b="1" dirty="0" smtClean="0"/>
              <a:t>Las relaciones con autoridades y organismos nacionales e internacionales</a:t>
            </a:r>
            <a:r>
              <a:rPr lang="es-ES_tradnl" sz="2000" dirty="0" smtClean="0"/>
              <a:t>, también bajo solicitud de éstos (</a:t>
            </a:r>
            <a:r>
              <a:rPr lang="es-ES_tradnl" sz="2000" dirty="0" err="1" smtClean="0"/>
              <a:t>ej.</a:t>
            </a:r>
            <a:r>
              <a:rPr lang="es-ES_tradnl" sz="2000" dirty="0" smtClean="0"/>
              <a:t> colaboración con el Ministerio de Asuntos Exteriores o con organismos internacionales como UNODC, OSCE etc. ) ;</a:t>
            </a:r>
          </a:p>
          <a:p>
            <a:pPr marL="457200" indent="-457200" algn="just">
              <a:buAutoNum type="arabicPeriod"/>
            </a:pPr>
            <a:r>
              <a:rPr lang="es-ES_tradnl" sz="2000" dirty="0" smtClean="0"/>
              <a:t>El ejercicio de </a:t>
            </a:r>
            <a:r>
              <a:rPr lang="es-ES_tradnl" sz="2000" b="1" dirty="0" smtClean="0"/>
              <a:t>funciones de coordinación </a:t>
            </a:r>
            <a:r>
              <a:rPr lang="es-ES_tradnl" sz="2000" dirty="0" smtClean="0"/>
              <a:t>de investigaciones sobre delitos de criminalidad organizada transnacional de tipo mafioso o terrorista, o sobre toda hipótesis delictiva contemplada por el </a:t>
            </a:r>
            <a:r>
              <a:rPr lang="es-ES_tradnl" sz="2000" dirty="0" err="1" smtClean="0"/>
              <a:t>art</a:t>
            </a:r>
            <a:r>
              <a:rPr lang="es-ES_tradnl" sz="2000" dirty="0" smtClean="0"/>
              <a:t>. 51 co. 3 bis e 3 </a:t>
            </a:r>
            <a:r>
              <a:rPr lang="es-ES_tradnl" sz="2000" dirty="0" err="1" smtClean="0"/>
              <a:t>quater</a:t>
            </a:r>
            <a:r>
              <a:rPr lang="es-ES_tradnl" sz="2000" dirty="0" smtClean="0"/>
              <a:t> </a:t>
            </a:r>
            <a:r>
              <a:rPr lang="es-ES_tradnl" sz="2000" dirty="0" err="1" smtClean="0"/>
              <a:t>c.p.p</a:t>
            </a:r>
            <a:r>
              <a:rPr lang="es-ES_tradnl" sz="2000" dirty="0" smtClean="0"/>
              <a:t>.</a:t>
            </a:r>
          </a:p>
          <a:p>
            <a:pPr marL="457200" indent="-457200" algn="just">
              <a:buAutoNum type="arabicPeriod"/>
            </a:pPr>
            <a:r>
              <a:rPr lang="es-ES_tradnl" sz="2000" dirty="0" smtClean="0"/>
              <a:t>El </a:t>
            </a:r>
            <a:r>
              <a:rPr lang="es-ES_tradnl" sz="2000" b="1" dirty="0" smtClean="0"/>
              <a:t>intercambio espontáneo de información con las Autoridades Judiciales extranjeras </a:t>
            </a:r>
            <a:r>
              <a:rPr lang="es-ES_tradnl" sz="2000" dirty="0" smtClean="0"/>
              <a:t>previsto explícitamente por el </a:t>
            </a:r>
            <a:r>
              <a:rPr lang="es-ES_tradnl" sz="2000" b="1" dirty="0" err="1" smtClean="0"/>
              <a:t>art</a:t>
            </a:r>
            <a:r>
              <a:rPr lang="es-ES_tradnl" sz="2000" b="1" dirty="0" smtClean="0"/>
              <a:t>. 7 de la Convención europea sobre la asistencia judicial en materia penal 29.5.2000</a:t>
            </a:r>
            <a:r>
              <a:rPr lang="es-ES_tradnl" sz="2000" dirty="0" smtClean="0"/>
              <a:t>, como instrumento de cooperación más rápido y funcional para el desempeño de las funciones de coordinación. </a:t>
            </a:r>
            <a:endParaRPr lang="es-ES_tradnl" sz="2000" dirty="0"/>
          </a:p>
        </p:txBody>
      </p:sp>
      <p:pic>
        <p:nvPicPr>
          <p:cNvPr id="15362" name="Picture 2"/>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622555" y="398352"/>
            <a:ext cx="1179086" cy="132229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 val="475279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5300" y="274638"/>
            <a:ext cx="8915400" cy="721243"/>
          </a:xfrm>
        </p:spPr>
        <p:txBody>
          <a:bodyPr>
            <a:normAutofit/>
          </a:bodyPr>
          <a:lstStyle/>
          <a:p>
            <a:r>
              <a:rPr lang="it-IT" sz="2800" b="1" dirty="0" smtClean="0"/>
              <a:t>Las </a:t>
            </a:r>
            <a:r>
              <a:rPr lang="it-IT" sz="2800" b="1" dirty="0" err="1" smtClean="0"/>
              <a:t>relaciones</a:t>
            </a:r>
            <a:r>
              <a:rPr lang="it-IT" sz="2800" b="1" dirty="0" smtClean="0"/>
              <a:t> </a:t>
            </a:r>
            <a:r>
              <a:rPr lang="it-IT" sz="2800" b="1" dirty="0" err="1" smtClean="0"/>
              <a:t>entre</a:t>
            </a:r>
            <a:r>
              <a:rPr lang="it-IT" sz="2800" b="1" dirty="0" smtClean="0"/>
              <a:t> DNA </a:t>
            </a:r>
            <a:r>
              <a:rPr lang="it-IT" sz="2800" b="1" dirty="0"/>
              <a:t>y</a:t>
            </a:r>
            <a:r>
              <a:rPr lang="it-IT" sz="2800" b="1" dirty="0" smtClean="0"/>
              <a:t> </a:t>
            </a:r>
            <a:r>
              <a:rPr lang="it-IT" sz="2800" b="1" dirty="0"/>
              <a:t>EUROJUST</a:t>
            </a:r>
          </a:p>
        </p:txBody>
      </p:sp>
      <p:sp>
        <p:nvSpPr>
          <p:cNvPr id="3" name="Segnaposto contenuto 2"/>
          <p:cNvSpPr>
            <a:spLocks noGrp="1"/>
          </p:cNvSpPr>
          <p:nvPr>
            <p:ph idx="1"/>
          </p:nvPr>
        </p:nvSpPr>
        <p:spPr>
          <a:xfrm>
            <a:off x="1609725" y="1158845"/>
            <a:ext cx="6686550" cy="4967320"/>
          </a:xfrm>
        </p:spPr>
        <p:txBody>
          <a:bodyPr>
            <a:normAutofit fontScale="25000" lnSpcReduction="20000"/>
          </a:bodyPr>
          <a:lstStyle/>
          <a:p>
            <a:pPr algn="just"/>
            <a:r>
              <a:rPr lang="es-ES_tradnl" sz="6400" dirty="0" err="1" smtClean="0"/>
              <a:t>Eurojust</a:t>
            </a:r>
            <a:r>
              <a:rPr lang="es-ES_tradnl" sz="6400" dirty="0" smtClean="0"/>
              <a:t> como come interlocutor privilegiado de la DNA en materia de Cooperación judicial;</a:t>
            </a:r>
          </a:p>
          <a:p>
            <a:pPr algn="just"/>
            <a:endParaRPr lang="es-ES_tradnl" sz="4400" dirty="0" smtClean="0"/>
          </a:p>
          <a:p>
            <a:pPr algn="just"/>
            <a:r>
              <a:rPr lang="es-ES_tradnl" sz="6400" dirty="0" smtClean="0"/>
              <a:t>La ley instituyente de </a:t>
            </a:r>
            <a:r>
              <a:rPr lang="es-ES_tradnl" sz="6400" dirty="0" err="1" smtClean="0"/>
              <a:t>Eurojust</a:t>
            </a:r>
            <a:r>
              <a:rPr lang="es-ES_tradnl" sz="6400" dirty="0" smtClean="0"/>
              <a:t> </a:t>
            </a:r>
            <a:r>
              <a:rPr lang="es-ES_tradnl" sz="6400" dirty="0" err="1" smtClean="0"/>
              <a:t>n</a:t>
            </a:r>
            <a:r>
              <a:rPr lang="es-ES_tradnl" sz="6400" dirty="0" smtClean="0"/>
              <a:t>. 41/2005 prevé explícitamente, entre los correspondientes nacionales, la Dirección Nacional Antimafia y Antiterrorismo, además de la Oficina II de la Dirección General de Justicia Penal del Departamento para los Asuntos de Justicia del Ministerio de Justicia y de las Procuradurías Generales de la República ante los Tribunales de Apelación; </a:t>
            </a:r>
          </a:p>
          <a:p>
            <a:pPr algn="just"/>
            <a:endParaRPr lang="es-ES_tradnl" sz="4000" dirty="0" smtClean="0"/>
          </a:p>
          <a:p>
            <a:pPr algn="just"/>
            <a:r>
              <a:rPr lang="es-ES_tradnl" sz="6400" dirty="0" smtClean="0"/>
              <a:t>En el ámbito del programa organizativo de la DNA se establece que las comunicaciones con </a:t>
            </a:r>
            <a:r>
              <a:rPr lang="es-ES_tradnl" sz="6400" dirty="0" err="1" smtClean="0"/>
              <a:t>Eurojust</a:t>
            </a:r>
            <a:r>
              <a:rPr lang="es-ES_tradnl" sz="6400" dirty="0" smtClean="0"/>
              <a:t>, también para facilitar la adopción de las iniciativas necesarias para las reuniones de coordinación internacional, serán efectuadas por el magistrado miembro nacional de </a:t>
            </a:r>
            <a:r>
              <a:rPr lang="es-ES_tradnl" sz="6400" dirty="0" err="1" smtClean="0"/>
              <a:t>Eurojust</a:t>
            </a:r>
            <a:r>
              <a:rPr lang="es-ES_tradnl" sz="6400" dirty="0" smtClean="0"/>
              <a:t>, de acuerdo con el magistrado de la DNA encargado del enlace investigativo. </a:t>
            </a:r>
          </a:p>
          <a:p>
            <a:pPr algn="just"/>
            <a:endParaRPr lang="es-ES_tradnl" sz="4000" dirty="0" smtClean="0"/>
          </a:p>
          <a:p>
            <a:pPr algn="just"/>
            <a:r>
              <a:rPr lang="es-ES_tradnl" sz="6400" dirty="0" smtClean="0"/>
              <a:t>Se establece, además, la obligación para los magistrados de la DNA de informar al correspondiente nacional de </a:t>
            </a:r>
            <a:r>
              <a:rPr lang="es-ES_tradnl" sz="6400" dirty="0" err="1" smtClean="0"/>
              <a:t>Eurojust</a:t>
            </a:r>
            <a:r>
              <a:rPr lang="es-ES_tradnl" sz="6400" dirty="0" smtClean="0"/>
              <a:t> sobre toda investigación relativas a delitos implicantes dos o más Estados miembros (Italia incluida), o un Estado miembro y un Estado tercero, para facilitar las comunicaciones sucesivas que se transmitirán al Miembro italiano de </a:t>
            </a:r>
            <a:r>
              <a:rPr lang="es-ES_tradnl" sz="6400" dirty="0" err="1" smtClean="0"/>
              <a:t>Eurojust</a:t>
            </a:r>
            <a:r>
              <a:rPr lang="es-ES_tradnl" sz="6400" dirty="0" smtClean="0"/>
              <a:t>, ex </a:t>
            </a:r>
            <a:r>
              <a:rPr lang="es-ES_tradnl" sz="6400" dirty="0" err="1" smtClean="0"/>
              <a:t>art</a:t>
            </a:r>
            <a:r>
              <a:rPr lang="es-ES_tradnl" sz="6400" dirty="0" smtClean="0"/>
              <a:t>. 7 co.3 ley 41/2005, siempre que no lo haya hecho el anterior Fiscal de la República. </a:t>
            </a:r>
            <a:endParaRPr lang="es-ES_tradnl" sz="3600" dirty="0" smtClean="0"/>
          </a:p>
          <a:p>
            <a:pPr algn="just"/>
            <a:r>
              <a:rPr lang="es-ES_tradnl" sz="6400" dirty="0" smtClean="0"/>
              <a:t>Se establece la participación del magistrado encargado del enlace investigativo en las reuniones de coordinación, que se celebrarán en la sede de </a:t>
            </a:r>
            <a:r>
              <a:rPr lang="es-ES_tradnl" sz="6400" dirty="0" err="1" smtClean="0"/>
              <a:t>Eurojust</a:t>
            </a:r>
            <a:r>
              <a:rPr lang="es-ES_tradnl" sz="6400" dirty="0" smtClean="0"/>
              <a:t>. </a:t>
            </a:r>
          </a:p>
          <a:p>
            <a:pPr algn="just"/>
            <a:endParaRPr lang="es-ES_tradnl" sz="6400" dirty="0"/>
          </a:p>
        </p:txBody>
      </p:sp>
      <p:pic>
        <p:nvPicPr>
          <p:cNvPr id="1027" name="Picture 3"/>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7866234" y="126981"/>
            <a:ext cx="911920" cy="116522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 val="3124443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000" b="1" dirty="0" smtClean="0"/>
              <a:t>EL PROTOCOLO DE TRABAJO ENTRE DNA </a:t>
            </a:r>
            <a:r>
              <a:rPr lang="it-IT" sz="2000" b="1" dirty="0" err="1" smtClean="0"/>
              <a:t>Y</a:t>
            </a:r>
            <a:r>
              <a:rPr lang="it-IT" sz="2000" b="1" dirty="0" smtClean="0"/>
              <a:t> EUROJUST</a:t>
            </a:r>
            <a:endParaRPr lang="it-IT" sz="2000" b="1" dirty="0"/>
          </a:p>
        </p:txBody>
      </p:sp>
      <p:sp>
        <p:nvSpPr>
          <p:cNvPr id="3" name="Segnaposto contenuto 2"/>
          <p:cNvSpPr>
            <a:spLocks noGrp="1"/>
          </p:cNvSpPr>
          <p:nvPr>
            <p:ph idx="1"/>
          </p:nvPr>
        </p:nvSpPr>
        <p:spPr/>
        <p:txBody>
          <a:bodyPr>
            <a:normAutofit lnSpcReduction="10000"/>
          </a:bodyPr>
          <a:lstStyle/>
          <a:p>
            <a:r>
              <a:rPr lang="es-ES_tradnl" sz="1800" dirty="0" smtClean="0"/>
              <a:t>El 4 de julio de 2017 se firmó un nuevo protocolo de trabajo entre el Miembro italiano de </a:t>
            </a:r>
            <a:r>
              <a:rPr lang="es-ES_tradnl" sz="1800" dirty="0" err="1" smtClean="0"/>
              <a:t>Eurojust</a:t>
            </a:r>
            <a:r>
              <a:rPr lang="es-ES_tradnl" sz="1800" dirty="0" smtClean="0"/>
              <a:t> y el Procurador Nacional Antimafia y Antiterrorismo; </a:t>
            </a:r>
          </a:p>
          <a:p>
            <a:pPr algn="just"/>
            <a:r>
              <a:rPr lang="es-ES_tradnl" sz="1800" dirty="0" smtClean="0"/>
              <a:t>El objetivo de dicho protocolo operativo, de conformidad con sus competencias y con las normativas nacionales y supranacionales vigentes, es mejorar el mutuo intercambio de información, para que la acción judicial de contraste al crimen organizado y al terrorismo internacional sea más eficaz.  </a:t>
            </a:r>
          </a:p>
          <a:p>
            <a:pPr algn="just"/>
            <a:r>
              <a:rPr lang="es-ES_tradnl" sz="1800" dirty="0" smtClean="0"/>
              <a:t>El mutuo intercambio de información será, por supuesto, asegurado de conformidad con las investigaciones en curso y acordado con el </a:t>
            </a:r>
            <a:r>
              <a:rPr lang="es-ES_tradnl" sz="1800" dirty="0" err="1" smtClean="0"/>
              <a:t>A.G</a:t>
            </a:r>
            <a:r>
              <a:rPr lang="es-ES_tradnl" sz="1800" dirty="0" smtClean="0"/>
              <a:t>. responsable del procedimiento. Sin embargo, en el caso de que no se trate de una verdadera solicitud de asistencia judicial, el intercambio podrá desarrollarse de manera libre. </a:t>
            </a:r>
          </a:p>
          <a:p>
            <a:pPr algn="just"/>
            <a:r>
              <a:rPr lang="es-ES_tradnl" sz="1800" dirty="0" smtClean="0"/>
              <a:t>El miembro italiano de </a:t>
            </a:r>
            <a:r>
              <a:rPr lang="es-ES_tradnl" sz="1800" dirty="0" err="1" smtClean="0"/>
              <a:t>Eurojust</a:t>
            </a:r>
            <a:r>
              <a:rPr lang="es-ES_tradnl" sz="1800" dirty="0" smtClean="0"/>
              <a:t>, cuando haya recibido la información, comprobará la existencia de eventuales conexiones con otras investigaciones en curso en los Países involucrados, o promoverá dichas investigaciones en los Países de la UE involucrados, ejerciendo sus prerrogativas y manteniendo al tanto el PNA;  </a:t>
            </a:r>
          </a:p>
          <a:p>
            <a:pPr algn="just"/>
            <a:r>
              <a:rPr lang="es-ES_tradnl" sz="1800" dirty="0" smtClean="0"/>
              <a:t>Para dichas comprobaciones, el Miembro Nacional italiano también deberá tener en cuenta los datos presentes en el sistema informativo de </a:t>
            </a:r>
            <a:r>
              <a:rPr lang="es-ES_tradnl" sz="1800" dirty="0" err="1" smtClean="0"/>
              <a:t>Eurojust</a:t>
            </a:r>
            <a:r>
              <a:rPr lang="es-ES_tradnl" sz="1800" dirty="0" smtClean="0"/>
              <a:t> (CMS) y los proporcionados por </a:t>
            </a:r>
            <a:r>
              <a:rPr lang="es-ES_tradnl" sz="1800" dirty="0" err="1" smtClean="0"/>
              <a:t>Europol</a:t>
            </a:r>
            <a:r>
              <a:rPr lang="es-ES_tradnl" sz="1800" dirty="0" smtClean="0"/>
              <a:t>. </a:t>
            </a:r>
            <a:endParaRPr lang="es-ES_tradnl" sz="1800" dirty="0"/>
          </a:p>
        </p:txBody>
      </p:sp>
      <p:pic>
        <p:nvPicPr>
          <p:cNvPr id="2051" name="Picture 3"/>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8322194" y="332660"/>
            <a:ext cx="911920" cy="116522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 val="1820585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42610" y="116632"/>
            <a:ext cx="6862070" cy="1359024"/>
          </a:xfrm>
        </p:spPr>
        <p:txBody>
          <a:bodyPr>
            <a:normAutofit/>
          </a:bodyPr>
          <a:lstStyle/>
          <a:p>
            <a:r>
              <a:rPr lang="it-IT" sz="2000" b="1" dirty="0" smtClean="0"/>
              <a:t>      </a:t>
            </a:r>
            <a:r>
              <a:rPr lang="it-IT" sz="2000" b="1" dirty="0"/>
              <a:t/>
            </a:r>
            <a:br>
              <a:rPr lang="it-IT" sz="2000" b="1" dirty="0"/>
            </a:br>
            <a:r>
              <a:rPr lang="it-IT" sz="2000" b="1" dirty="0" smtClean="0"/>
              <a:t/>
            </a:r>
            <a:br>
              <a:rPr lang="it-IT" sz="2000" b="1" dirty="0" smtClean="0"/>
            </a:br>
            <a:r>
              <a:rPr lang="es-ES_tradnl" sz="2000" b="1" dirty="0" smtClean="0"/>
              <a:t>Las relaciones jurídicas con las autoridades y los organismos nacionales en materia de cooperación internacional</a:t>
            </a:r>
            <a:endParaRPr lang="es-ES_tradnl" sz="2000" b="1" dirty="0"/>
          </a:p>
        </p:txBody>
      </p:sp>
      <p:sp>
        <p:nvSpPr>
          <p:cNvPr id="4" name="Segnaposto contenuto 3"/>
          <p:cNvSpPr>
            <a:spLocks noGrp="1"/>
          </p:cNvSpPr>
          <p:nvPr>
            <p:ph idx="1"/>
          </p:nvPr>
        </p:nvSpPr>
        <p:spPr>
          <a:xfrm>
            <a:off x="1442610" y="1484784"/>
            <a:ext cx="7020780" cy="5069160"/>
          </a:xfrm>
        </p:spPr>
        <p:txBody>
          <a:bodyPr/>
          <a:lstStyle/>
          <a:p>
            <a:endParaRPr lang="es-ES_tradnl" sz="1800" dirty="0" smtClean="0"/>
          </a:p>
          <a:p>
            <a:pPr marL="0" indent="0">
              <a:buNone/>
            </a:pPr>
            <a:endParaRPr lang="es-ES_tradnl" sz="1800" dirty="0" smtClean="0"/>
          </a:p>
          <a:p>
            <a:r>
              <a:rPr lang="es-ES_tradnl" sz="2000" dirty="0" smtClean="0"/>
              <a:t>Las relaciones con el Ministerio de Justicia, en particular con la Oficina II de Asuntos Internacionales;  </a:t>
            </a:r>
          </a:p>
          <a:p>
            <a:pPr algn="just"/>
            <a:r>
              <a:rPr lang="es-ES_tradnl" sz="2000" dirty="0" smtClean="0"/>
              <a:t>Las relaciones con el Ministerio de Asuntos Exteriores y de la Cooperación Internacional y con las distintas representaciones en el extranjero (Embajadas y Consulados); </a:t>
            </a:r>
          </a:p>
          <a:p>
            <a:r>
              <a:rPr lang="es-ES_tradnl" sz="2000" dirty="0" smtClean="0"/>
              <a:t>Ministerio del Interior </a:t>
            </a:r>
            <a:r>
              <a:rPr lang="es-ES_tradnl" sz="2000" dirty="0" err="1" smtClean="0"/>
              <a:t>–</a:t>
            </a:r>
            <a:r>
              <a:rPr lang="es-ES_tradnl" sz="2000" dirty="0" smtClean="0"/>
              <a:t> Oficina de Asuntos Internacionales. </a:t>
            </a:r>
            <a:endParaRPr lang="es-ES_tradnl" sz="2000" dirty="0"/>
          </a:p>
        </p:txBody>
      </p:sp>
      <p:pic>
        <p:nvPicPr>
          <p:cNvPr id="9220" name="Picture 4"/>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4250923" y="4882111"/>
            <a:ext cx="1696689" cy="84772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pic>
      <p:pic>
        <p:nvPicPr>
          <p:cNvPr id="9226" name="Picture 10"/>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6942222" y="4882107"/>
            <a:ext cx="1416248" cy="85725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pic>
      <p:pic>
        <p:nvPicPr>
          <p:cNvPr id="9227" name="Picture 11"/>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1735143" y="5039057"/>
            <a:ext cx="1269206" cy="85725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 val="3627608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59622" y="48716"/>
            <a:ext cx="7004955" cy="1508076"/>
          </a:xfrm>
        </p:spPr>
        <p:txBody>
          <a:bodyPr>
            <a:normAutofit/>
          </a:bodyPr>
          <a:lstStyle/>
          <a:p>
            <a:r>
              <a:rPr lang="es-ES_tradnl" sz="2000" b="1" dirty="0" smtClean="0"/>
              <a:t>Las relaciones jurídicas con las autoridades y los organismos internacionales en materia de cooperación judicial internacional</a:t>
            </a:r>
            <a:endParaRPr lang="es-ES_tradnl" sz="2000" b="1" dirty="0"/>
          </a:p>
        </p:txBody>
      </p:sp>
      <p:sp>
        <p:nvSpPr>
          <p:cNvPr id="3" name="Segnaposto contenuto 2"/>
          <p:cNvSpPr>
            <a:spLocks noGrp="1"/>
          </p:cNvSpPr>
          <p:nvPr>
            <p:ph idx="1"/>
          </p:nvPr>
        </p:nvSpPr>
        <p:spPr>
          <a:xfrm>
            <a:off x="1391022" y="1292387"/>
            <a:ext cx="7181477" cy="5029400"/>
          </a:xfrm>
        </p:spPr>
        <p:txBody>
          <a:bodyPr>
            <a:normAutofit/>
          </a:bodyPr>
          <a:lstStyle/>
          <a:p>
            <a:pPr algn="just"/>
            <a:r>
              <a:rPr lang="es-ES_tradnl" sz="1800" dirty="0" smtClean="0"/>
              <a:t>Las relaciones con las Autoridades Judiciales y Gubernamentales extranjeras: el instrumento de los protocolos de entendimiento, memorándum, y las declaraciones de intenciones con las Procuradurías de los varios Países en materia de criminalidad organizada y terrorismo, a fin de favorecer la cooperación y el intercambio de información;  </a:t>
            </a:r>
          </a:p>
          <a:p>
            <a:r>
              <a:rPr lang="es-ES_tradnl" sz="1800" dirty="0" smtClean="0"/>
              <a:t>Las relaciones de colaboración con las organizaciones internacionales:</a:t>
            </a:r>
          </a:p>
          <a:p>
            <a:pPr>
              <a:buNone/>
            </a:pPr>
            <a:r>
              <a:rPr lang="es-ES_tradnl" sz="1800" dirty="0" smtClean="0"/>
              <a:t>       </a:t>
            </a:r>
            <a:r>
              <a:rPr lang="es-ES_tradnl" sz="1800" b="1" dirty="0" smtClean="0"/>
              <a:t>UNODC  </a:t>
            </a:r>
            <a:r>
              <a:rPr lang="es-ES_tradnl" sz="1800" dirty="0" smtClean="0"/>
              <a:t>(UNITED NATIONS OFFICE ON DRUGS AND CRIME);</a:t>
            </a:r>
          </a:p>
          <a:p>
            <a:pPr>
              <a:buNone/>
            </a:pPr>
            <a:r>
              <a:rPr lang="es-ES_tradnl" sz="1800" dirty="0" smtClean="0"/>
              <a:t>       </a:t>
            </a:r>
            <a:r>
              <a:rPr lang="es-ES_tradnl" sz="1800" b="1" dirty="0" smtClean="0"/>
              <a:t>OSCE</a:t>
            </a:r>
            <a:r>
              <a:rPr lang="es-ES_tradnl" sz="1800" dirty="0" smtClean="0"/>
              <a:t> (ORGANIZATION FOR SECURITY AND COOPERATION IN EUROPE); </a:t>
            </a:r>
          </a:p>
          <a:p>
            <a:pPr>
              <a:buNone/>
            </a:pPr>
            <a:r>
              <a:rPr lang="es-ES_tradnl" sz="1800" dirty="0" smtClean="0"/>
              <a:t>       </a:t>
            </a:r>
            <a:r>
              <a:rPr lang="es-ES_tradnl" sz="1800" b="1" dirty="0" smtClean="0"/>
              <a:t>FRONTEX</a:t>
            </a:r>
            <a:r>
              <a:rPr lang="es-ES_tradnl" sz="1800" dirty="0" smtClean="0"/>
              <a:t> ( Agencia Europea para la gestión de la cooperación internacional en las fronteras externas de los Estados Miembros de la Unión Europea); </a:t>
            </a:r>
          </a:p>
          <a:p>
            <a:pPr>
              <a:buNone/>
            </a:pPr>
            <a:r>
              <a:rPr lang="es-ES_tradnl" sz="1800" dirty="0" smtClean="0"/>
              <a:t>      </a:t>
            </a:r>
            <a:r>
              <a:rPr lang="es-ES_tradnl" sz="1800" b="1" dirty="0" smtClean="0"/>
              <a:t>IOM- OIM </a:t>
            </a:r>
            <a:r>
              <a:rPr lang="es-ES_tradnl" sz="1800" dirty="0" smtClean="0"/>
              <a:t>(INTERNATIONAL ORGANIZATION FOR MIGRATION)</a:t>
            </a:r>
          </a:p>
          <a:p>
            <a:r>
              <a:rPr lang="es-ES_tradnl" sz="1800" dirty="0" smtClean="0"/>
              <a:t>Las relaciones con los magistrados de enlace de los distintos países presentes en Italia (Francia, Gran Bretaña , Holanda , España, EEUU). </a:t>
            </a:r>
            <a:endParaRPr lang="es-ES_tradnl" sz="1800" dirty="0"/>
          </a:p>
        </p:txBody>
      </p:sp>
      <p:pic>
        <p:nvPicPr>
          <p:cNvPr id="1026" name="Picture 2"/>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789085" y="5884890"/>
            <a:ext cx="1404156" cy="793626"/>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3223016" y="5898441"/>
            <a:ext cx="967966" cy="852936"/>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5297919" y="5853078"/>
            <a:ext cx="696516" cy="85725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7935962" y="5806626"/>
            <a:ext cx="1462663" cy="85725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 val="1616777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8130" y="260648"/>
            <a:ext cx="6686550" cy="1143000"/>
          </a:xfrm>
        </p:spPr>
        <p:txBody>
          <a:bodyPr>
            <a:normAutofit fontScale="90000"/>
          </a:bodyPr>
          <a:lstStyle/>
          <a:p>
            <a:r>
              <a:rPr lang="it-IT" sz="2400" b="1" dirty="0" smtClean="0"/>
              <a:t/>
            </a:r>
            <a:br>
              <a:rPr lang="it-IT" sz="2400" b="1" dirty="0" smtClean="0"/>
            </a:br>
            <a:r>
              <a:rPr lang="es-ES_tradnl" sz="2400" b="1" dirty="0" smtClean="0"/>
              <a:t>La gestión de las comisiones rogatorias y de las órdenes europeas </a:t>
            </a:r>
            <a:r>
              <a:rPr lang="es-ES_tradnl" sz="2400" b="1" dirty="0" smtClean="0"/>
              <a:t>de investigación (O.E.I</a:t>
            </a:r>
            <a:r>
              <a:rPr lang="es-ES_tradnl" sz="2400" b="1" dirty="0" smtClean="0"/>
              <a:t>.)</a:t>
            </a:r>
            <a:endParaRPr lang="es-ES_tradnl" sz="2400" b="1" dirty="0"/>
          </a:p>
        </p:txBody>
      </p:sp>
      <p:sp>
        <p:nvSpPr>
          <p:cNvPr id="3" name="Segnaposto contenuto 2"/>
          <p:cNvSpPr>
            <a:spLocks noGrp="1"/>
          </p:cNvSpPr>
          <p:nvPr>
            <p:ph idx="1"/>
          </p:nvPr>
        </p:nvSpPr>
        <p:spPr>
          <a:xfrm>
            <a:off x="1559623" y="1484788"/>
            <a:ext cx="6686550" cy="4525963"/>
          </a:xfrm>
        </p:spPr>
        <p:txBody>
          <a:bodyPr>
            <a:normAutofit fontScale="77500" lnSpcReduction="20000"/>
          </a:bodyPr>
          <a:lstStyle/>
          <a:p>
            <a:pPr algn="just"/>
            <a:r>
              <a:rPr lang="es-ES_tradnl" sz="2000" dirty="0" smtClean="0"/>
              <a:t>Las comisiones rogatorias y las </a:t>
            </a:r>
            <a:r>
              <a:rPr lang="es-ES_tradnl" sz="2000" dirty="0" err="1" smtClean="0"/>
              <a:t>O.E.I</a:t>
            </a:r>
            <a:r>
              <a:rPr lang="es-ES_tradnl" sz="2000" dirty="0" smtClean="0"/>
              <a:t>. que llegan al Servicio de Cooperación Internacional se asignan de inmediato al magistrado de la DNA encargado del enlace con el distrito del tribunal de apelación (para las comisiones rogatorias o las </a:t>
            </a:r>
            <a:r>
              <a:rPr lang="es-ES_tradnl" sz="2000" dirty="0" err="1" smtClean="0"/>
              <a:t>O.E.I</a:t>
            </a:r>
            <a:r>
              <a:rPr lang="es-ES_tradnl" sz="2000" dirty="0" smtClean="0"/>
              <a:t>. pasivas) o con las </a:t>
            </a:r>
            <a:r>
              <a:rPr lang="es-ES_tradnl" sz="2000" dirty="0" err="1" smtClean="0"/>
              <a:t>D.D.A</a:t>
            </a:r>
            <a:r>
              <a:rPr lang="es-ES_tradnl" sz="2000" dirty="0" smtClean="0"/>
              <a:t>. interesadas (para las </a:t>
            </a:r>
            <a:r>
              <a:rPr lang="es-ES_tradnl" sz="2000" dirty="0" err="1" smtClean="0"/>
              <a:t>O.E.I</a:t>
            </a:r>
            <a:r>
              <a:rPr lang="es-ES_tradnl" sz="2000" dirty="0" smtClean="0"/>
              <a:t>. activas). Si dicho magistrado de la DNA no forma parte del Servicio de Cooperación Internacional, deberá tener el apoyo de uno de los magistrados encargados; </a:t>
            </a:r>
          </a:p>
          <a:p>
            <a:pPr algn="just"/>
            <a:r>
              <a:rPr lang="es-ES_tradnl" sz="2000" dirty="0" smtClean="0"/>
              <a:t>La Oficina de Cooperación Internacional se encarga de la recolección, clasificación y conservación de todas las comisiones rogatorias y de las </a:t>
            </a:r>
            <a:r>
              <a:rPr lang="es-ES_tradnl" sz="2000" dirty="0" err="1" smtClean="0"/>
              <a:t>O.E.I</a:t>
            </a:r>
            <a:r>
              <a:rPr lang="es-ES_tradnl" sz="2000" dirty="0" smtClean="0"/>
              <a:t>., a fin de extraer los datos estadísticos e introducirlos en el Banco Nacional de Datos, así como cualquier otro acto concerniente dichas comisiones rogatorias;  </a:t>
            </a:r>
          </a:p>
          <a:p>
            <a:pPr algn="just"/>
            <a:r>
              <a:rPr lang="es-ES_tradnl" sz="2000" dirty="0" smtClean="0"/>
              <a:t>La transmisión de eventual información a las autoridades judiciales o de policía extranjeras que la soliciten, concerniente investigaciones en curso, se deberá hacer previo consentimiento de la DDA responsable del procedimiento al que la información o los datos proporcionados se refieren.</a:t>
            </a:r>
          </a:p>
          <a:p>
            <a:pPr algn="just"/>
            <a:r>
              <a:rPr lang="es-ES_tradnl" sz="2000" dirty="0" smtClean="0"/>
              <a:t>En lo que concierne la transmisión de otro tipo de información no confidencial, el Responsable del servicio de cooperación evaluará la factibilidad de la misma, teniendo en cuenta el criterio de reciprocidad en las relaciones con las autoridades extranjeras.   </a:t>
            </a:r>
            <a:endParaRPr lang="es-ES_tradnl" sz="2000" dirty="0"/>
          </a:p>
        </p:txBody>
      </p:sp>
    </p:spTree>
    <p:extLst>
      <p:ext uri="{BB962C8B-B14F-4D97-AF65-F5344CB8AC3E}">
        <p14:creationId xmlns:mc="http://schemas.openxmlformats.org/markup-compatibility/2006" xmlns:mv="urn:schemas-microsoft-com:mac:vml" xmlns:p14="http://schemas.microsoft.com/office/powerpoint/2010/main" xmlns="" val="791186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mezzi di trasporto"/>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681039" y="1110345"/>
            <a:ext cx="1986255" cy="244462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pic>
        <p:nvPicPr>
          <p:cNvPr id="1034" name="Picture 10" descr="Risultati immagini per mezzi di comunicazione"/>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6931319" y="1110345"/>
            <a:ext cx="1872891" cy="172626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pic>
        <p:nvPicPr>
          <p:cNvPr id="1036" name="Picture 12" descr="Risultati immagini per mezzi di comunicazione"/>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7017645" y="2836603"/>
            <a:ext cx="1845700" cy="1035698"/>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7" name="CasellaDiTesto 6"/>
          <p:cNvSpPr txBox="1"/>
          <p:nvPr/>
        </p:nvSpPr>
        <p:spPr>
          <a:xfrm>
            <a:off x="598910" y="513185"/>
            <a:ext cx="1986255" cy="646331"/>
          </a:xfrm>
          <a:prstGeom prst="rect">
            <a:avLst/>
          </a:prstGeom>
          <a:noFill/>
        </p:spPr>
        <p:txBody>
          <a:bodyPr wrap="square" rtlCol="0">
            <a:spAutoFit/>
          </a:bodyPr>
          <a:lstStyle/>
          <a:p>
            <a:pPr algn="ctr"/>
            <a:r>
              <a:rPr lang="it-IT" dirty="0" err="1" smtClean="0"/>
              <a:t>Medios</a:t>
            </a:r>
            <a:r>
              <a:rPr lang="it-IT" dirty="0" smtClean="0"/>
              <a:t> de </a:t>
            </a:r>
            <a:r>
              <a:rPr lang="it-IT" dirty="0" err="1" smtClean="0"/>
              <a:t>Transporte</a:t>
            </a:r>
            <a:endParaRPr lang="it-IT" dirty="0"/>
          </a:p>
        </p:txBody>
      </p:sp>
      <p:sp>
        <p:nvSpPr>
          <p:cNvPr id="11" name="CasellaDiTesto 10"/>
          <p:cNvSpPr txBox="1"/>
          <p:nvPr/>
        </p:nvSpPr>
        <p:spPr>
          <a:xfrm>
            <a:off x="6817956" y="487039"/>
            <a:ext cx="1986255" cy="923330"/>
          </a:xfrm>
          <a:prstGeom prst="rect">
            <a:avLst/>
          </a:prstGeom>
          <a:noFill/>
        </p:spPr>
        <p:txBody>
          <a:bodyPr wrap="square" rtlCol="0">
            <a:spAutoFit/>
          </a:bodyPr>
          <a:lstStyle/>
          <a:p>
            <a:pPr algn="ctr"/>
            <a:r>
              <a:rPr lang="it-IT" dirty="0" err="1" smtClean="0"/>
              <a:t>Medios</a:t>
            </a:r>
            <a:r>
              <a:rPr lang="it-IT" dirty="0" smtClean="0"/>
              <a:t> de </a:t>
            </a:r>
            <a:r>
              <a:rPr lang="it-IT" dirty="0" err="1" smtClean="0"/>
              <a:t>Comunicación</a:t>
            </a:r>
            <a:r>
              <a:rPr lang="it-IT" dirty="0" smtClean="0"/>
              <a:t/>
            </a:r>
            <a:br>
              <a:rPr lang="it-IT" dirty="0" smtClean="0"/>
            </a:br>
            <a:endParaRPr lang="it-IT" dirty="0"/>
          </a:p>
        </p:txBody>
      </p:sp>
      <p:sp>
        <p:nvSpPr>
          <p:cNvPr id="8" name="Freccia in giù 7"/>
          <p:cNvSpPr/>
          <p:nvPr/>
        </p:nvSpPr>
        <p:spPr>
          <a:xfrm rot="17902549">
            <a:off x="2431426" y="3399282"/>
            <a:ext cx="392240" cy="2380863"/>
          </a:xfrm>
          <a:prstGeom prst="downArrow">
            <a:avLst>
              <a:gd name="adj1" fmla="val 50000"/>
              <a:gd name="adj2" fmla="val 46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in giù 12"/>
          <p:cNvSpPr/>
          <p:nvPr/>
        </p:nvSpPr>
        <p:spPr>
          <a:xfrm rot="3680390">
            <a:off x="6610224" y="3757486"/>
            <a:ext cx="383721" cy="20696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4074829" y="4562487"/>
            <a:ext cx="1627094" cy="923330"/>
          </a:xfrm>
          <a:prstGeom prst="rect">
            <a:avLst/>
          </a:prstGeom>
          <a:noFill/>
        </p:spPr>
        <p:txBody>
          <a:bodyPr wrap="square" rtlCol="0">
            <a:spAutoFit/>
          </a:bodyPr>
          <a:lstStyle/>
          <a:p>
            <a:pPr algn="ctr"/>
            <a:r>
              <a:rPr lang="it-IT" dirty="0" err="1" smtClean="0"/>
              <a:t>Globalización</a:t>
            </a:r>
            <a:r>
              <a:rPr lang="it-IT" dirty="0" smtClean="0"/>
              <a:t> de </a:t>
            </a:r>
            <a:r>
              <a:rPr lang="it-IT" dirty="0" err="1" smtClean="0"/>
              <a:t>los</a:t>
            </a:r>
            <a:r>
              <a:rPr lang="it-IT" dirty="0" smtClean="0"/>
              <a:t> </a:t>
            </a:r>
            <a:r>
              <a:rPr lang="it-IT" dirty="0" err="1" smtClean="0"/>
              <a:t>mercados</a:t>
            </a:r>
            <a:endParaRPr lang="it-IT" dirty="0"/>
          </a:p>
        </p:txBody>
      </p:sp>
      <p:sp>
        <p:nvSpPr>
          <p:cNvPr id="16" name="CasellaDiTesto 15"/>
          <p:cNvSpPr txBox="1"/>
          <p:nvPr/>
        </p:nvSpPr>
        <p:spPr>
          <a:xfrm>
            <a:off x="4036729" y="5589815"/>
            <a:ext cx="1752588" cy="646331"/>
          </a:xfrm>
          <a:prstGeom prst="rect">
            <a:avLst/>
          </a:prstGeom>
          <a:noFill/>
        </p:spPr>
        <p:txBody>
          <a:bodyPr wrap="square" rtlCol="0">
            <a:spAutoFit/>
          </a:bodyPr>
          <a:lstStyle/>
          <a:p>
            <a:pPr algn="ctr"/>
            <a:r>
              <a:rPr lang="it-IT" dirty="0" err="1" smtClean="0"/>
              <a:t>Globalización</a:t>
            </a:r>
            <a:r>
              <a:rPr lang="it-IT" dirty="0" smtClean="0"/>
              <a:t> del </a:t>
            </a:r>
            <a:r>
              <a:rPr lang="it-IT" dirty="0" err="1" smtClean="0"/>
              <a:t>crimen</a:t>
            </a:r>
            <a:endParaRPr lang="it-IT" dirty="0"/>
          </a:p>
        </p:txBody>
      </p:sp>
    </p:spTree>
    <p:extLst>
      <p:ext uri="{BB962C8B-B14F-4D97-AF65-F5344CB8AC3E}">
        <p14:creationId xmlns:mc="http://schemas.openxmlformats.org/markup-compatibility/2006" xmlns:mv="urn:schemas-microsoft-com:mac:vml" xmlns:p14="http://schemas.microsoft.com/office/powerpoint/2010/main" xmlns="" val="27326111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000" b="1" dirty="0" smtClean="0"/>
              <a:t>Las</a:t>
            </a:r>
            <a:r>
              <a:rPr lang="it-IT" sz="2000" b="1" dirty="0" smtClean="0"/>
              <a:t> O.E.I. concernientes delitos contemplados por el art. 51.3 bis y 51.3 quater del Código Procesal Penal – El rol de la DNA en las relaciones con las Procuradurías distritales</a:t>
            </a:r>
            <a:endParaRPr lang="it-IT" sz="2000" b="1" dirty="0"/>
          </a:p>
        </p:txBody>
      </p:sp>
      <p:sp>
        <p:nvSpPr>
          <p:cNvPr id="3" name="Segnaposto contenuto 2"/>
          <p:cNvSpPr>
            <a:spLocks noGrp="1"/>
          </p:cNvSpPr>
          <p:nvPr>
            <p:ph idx="1"/>
          </p:nvPr>
        </p:nvSpPr>
        <p:spPr>
          <a:xfrm>
            <a:off x="1609725" y="1340768"/>
            <a:ext cx="6686550" cy="5112568"/>
          </a:xfrm>
        </p:spPr>
        <p:txBody>
          <a:bodyPr>
            <a:normAutofit fontScale="70000" lnSpcReduction="20000"/>
          </a:bodyPr>
          <a:lstStyle/>
          <a:p>
            <a:pPr algn="just"/>
            <a:endParaRPr lang="it-IT" sz="1800" dirty="0"/>
          </a:p>
          <a:p>
            <a:pPr algn="just"/>
            <a:r>
              <a:rPr lang="es-AR" sz="2100" dirty="0" smtClean="0"/>
              <a:t>El art. 4 del decreto-ley nro. </a:t>
            </a:r>
            <a:r>
              <a:rPr lang="es-AR" sz="2100" dirty="0" smtClean="0"/>
              <a:t>108/2017 sanciona la obligación, para el Procurador distrital, de informar al Procurador Nacional Antimafia sobre las investigaciones relativas a los delitos contemplados por el art. 51.3 bis y 51.3 </a:t>
            </a:r>
            <a:r>
              <a:rPr lang="es-AR" sz="2100" dirty="0" smtClean="0"/>
              <a:t>quater</a:t>
            </a:r>
            <a:r>
              <a:rPr lang="es-AR" sz="2100" dirty="0" smtClean="0"/>
              <a:t> del Código Procesal Penal, transmitiendo, al mismo tiempo, la misma O.E.I. al Ministerio de Justicia, Oficina II; </a:t>
            </a:r>
          </a:p>
          <a:p>
            <a:pPr algn="just"/>
            <a:r>
              <a:rPr lang="es-AR" sz="2100" dirty="0" smtClean="0"/>
              <a:t>Es fundamental que, a la hora de transmitir la información a la DNA, se incluya una copia de la O.E.I. recibida por la autoridad judicial extranjera o por otra Procuraduría que se haya declarado no competente; dicha transmisión deberá ocurrir puntualmente, y no en el momento de emisión del decreto de reconocimiento; </a:t>
            </a:r>
          </a:p>
          <a:p>
            <a:pPr algn="just"/>
            <a:r>
              <a:rPr lang="es-AR" sz="2100" dirty="0" smtClean="0"/>
              <a:t>La transmisión puntual de la O.E.I. permite que la DNA active la coordinación investigativa en su potencialidad, tanto con las Procuradurías distritales interesadas, como para las ulteriores funciones de apoyo, como la constitución de equipos comunes de investigación; </a:t>
            </a:r>
            <a:r>
              <a:rPr lang="es-AR" sz="2100" dirty="0" smtClean="0"/>
              <a:t> </a:t>
            </a:r>
          </a:p>
          <a:p>
            <a:pPr algn="just"/>
            <a:r>
              <a:rPr lang="es-AR" sz="2100" dirty="0" smtClean="0"/>
              <a:t>Las comunicaciones a la DNA deberán conce</a:t>
            </a:r>
            <a:r>
              <a:rPr lang="es-AR" sz="2100" dirty="0" smtClean="0"/>
              <a:t>rnir también la ejecución de la O.E.I. o la transmisión a otra Oficina competente; </a:t>
            </a:r>
            <a:endParaRPr lang="es-AR" sz="2100" dirty="0" smtClean="0"/>
          </a:p>
          <a:p>
            <a:pPr algn="just"/>
            <a:r>
              <a:rPr lang="es-AR" sz="2100" dirty="0" smtClean="0"/>
              <a:t>También para la O.E.I. activa es importante</a:t>
            </a:r>
            <a:r>
              <a:rPr lang="es-AR" sz="2100" dirty="0" smtClean="0"/>
              <a:t> que la transmisión a la DNA, sancionada por el art. 27.2 del Decreto, sea puntual y completa, a fin de utilizar la DNA para identificar la autoridad judicial competente; de hecho, el art. 32.1 prevé que ésta sea identificada con el apoyo de la RGE o de la DNA;  </a:t>
            </a:r>
          </a:p>
          <a:p>
            <a:pPr algn="just"/>
            <a:r>
              <a:rPr lang="es-AR" sz="2100" dirty="0" smtClean="0"/>
              <a:t>El reconocimiento del papel central de la Procuraduría distrital en la ejecución de la O.E.I. es muy importante, dada la valiosa información que puede proporcionar a la Oficina que la requiera y que, a continuación, podrá desarrollarla, impulsando procedimientos autónomos u otras formas de cooperación judicial. </a:t>
            </a:r>
            <a:endParaRPr lang="es-AR" sz="2100" dirty="0"/>
          </a:p>
        </p:txBody>
      </p:sp>
    </p:spTree>
    <p:extLst>
      <p:ext uri="{BB962C8B-B14F-4D97-AF65-F5344CB8AC3E}">
        <p14:creationId xmlns:mc="http://schemas.openxmlformats.org/markup-compatibility/2006" xmlns:mv="urn:schemas-microsoft-com:mac:vml" xmlns:p14="http://schemas.microsoft.com/office/powerpoint/2010/main" xmlns="" val="446694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87676" y="686870"/>
            <a:ext cx="6686550" cy="864096"/>
          </a:xfrm>
        </p:spPr>
        <p:txBody>
          <a:bodyPr>
            <a:noAutofit/>
          </a:bodyPr>
          <a:lstStyle/>
          <a:p>
            <a:r>
              <a:rPr lang="it-IT" sz="2400" dirty="0"/>
              <a:t/>
            </a:r>
            <a:br>
              <a:rPr lang="it-IT" sz="2400" dirty="0"/>
            </a:br>
            <a:r>
              <a:rPr lang="it-IT" sz="2800" b="1" dirty="0" smtClean="0"/>
              <a:t>LOS INSTRUMENTOS DE LA COOPERACIÓN </a:t>
            </a:r>
            <a:r>
              <a:rPr lang="it-IT" sz="2400" b="1" dirty="0"/>
              <a:t/>
            </a:r>
            <a:br>
              <a:rPr lang="it-IT" sz="2400" b="1" dirty="0"/>
            </a:br>
            <a:endParaRPr lang="it-IT" sz="2400" b="1" dirty="0"/>
          </a:p>
        </p:txBody>
      </p:sp>
      <p:sp>
        <p:nvSpPr>
          <p:cNvPr id="3" name="Segnaposto contenuto 2"/>
          <p:cNvSpPr>
            <a:spLocks noGrp="1"/>
          </p:cNvSpPr>
          <p:nvPr>
            <p:ph idx="1"/>
          </p:nvPr>
        </p:nvSpPr>
        <p:spPr>
          <a:xfrm>
            <a:off x="1429042" y="1532492"/>
            <a:ext cx="7136352" cy="4464496"/>
          </a:xfrm>
        </p:spPr>
        <p:txBody>
          <a:bodyPr>
            <a:normAutofit lnSpcReduction="10000"/>
          </a:bodyPr>
          <a:lstStyle/>
          <a:p>
            <a:pPr marL="0" indent="0" algn="just">
              <a:buNone/>
            </a:pPr>
            <a:r>
              <a:rPr lang="it-IT" sz="2400" b="1" dirty="0" smtClean="0"/>
              <a:t>Principales instrumentos normativos internacionales en materia de cooperación:</a:t>
            </a:r>
            <a:endParaRPr lang="it-IT" sz="2400" b="1" dirty="0"/>
          </a:p>
          <a:p>
            <a:pPr algn="just"/>
            <a:r>
              <a:rPr lang="it-IT" sz="2400" dirty="0"/>
              <a:t>L</a:t>
            </a:r>
            <a:r>
              <a:rPr lang="it-IT" sz="2400" dirty="0" smtClean="0"/>
              <a:t>a convención europea de asistencia judicial en materia penal, aprobada en Strasburgo en 1959;</a:t>
            </a:r>
            <a:endParaRPr lang="it-IT" sz="2400" dirty="0"/>
          </a:p>
          <a:p>
            <a:pPr algn="just"/>
            <a:r>
              <a:rPr lang="it-IT" sz="2400" dirty="0"/>
              <a:t>L</a:t>
            </a:r>
            <a:r>
              <a:rPr lang="it-IT" sz="2400" dirty="0" smtClean="0"/>
              <a:t>a convención de Palermo sobre el crimen transnacional organizado, impulsada por la ONU en 2000 y entrada en vigor en 2003; </a:t>
            </a:r>
            <a:endParaRPr lang="it-IT" sz="2400" dirty="0"/>
          </a:p>
          <a:p>
            <a:pPr algn="just"/>
            <a:r>
              <a:rPr lang="it-IT" sz="2400" dirty="0" smtClean="0"/>
              <a:t>El decreto-ley 5.4.2017 en materia de asistencia judicial penal entre los Estados Miembros de la UE; </a:t>
            </a:r>
            <a:endParaRPr lang="it-IT" sz="2400" dirty="0"/>
          </a:p>
          <a:p>
            <a:pPr algn="just"/>
            <a:r>
              <a:rPr lang="it-IT" sz="2400" dirty="0" smtClean="0"/>
              <a:t>El decreto-ley </a:t>
            </a:r>
            <a:r>
              <a:rPr lang="it-IT" sz="2400" dirty="0" smtClean="0"/>
              <a:t>52/2017 sobre la orden de investigación europea, entrada en vigor en julio de 2017.   </a:t>
            </a:r>
            <a:endParaRPr lang="it-IT" sz="2400" dirty="0"/>
          </a:p>
        </p:txBody>
      </p:sp>
    </p:spTree>
    <p:extLst>
      <p:ext uri="{BB962C8B-B14F-4D97-AF65-F5344CB8AC3E}">
        <p14:creationId xmlns:mc="http://schemas.openxmlformats.org/markup-compatibility/2006" xmlns:mv="urn:schemas-microsoft-com:mac:vml" xmlns:p14="http://schemas.microsoft.com/office/powerpoint/2010/main" xmlns="" val="4157203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dirty="0" smtClean="0"/>
              <a:t>Orden Europea de Detención (O.E.D.)</a:t>
            </a:r>
            <a:endParaRPr lang="it-IT" dirty="0" smtClean="0"/>
          </a:p>
          <a:p>
            <a:r>
              <a:rPr lang="it-IT" dirty="0" smtClean="0"/>
              <a:t>Comunicación espontánea de información</a:t>
            </a:r>
            <a:endParaRPr lang="it-IT" dirty="0" smtClean="0"/>
          </a:p>
          <a:p>
            <a:r>
              <a:rPr lang="it-IT" dirty="0" smtClean="0"/>
              <a:t>Equipos comunes de investigación (decisión marco 2002/465 recibida con decreto-ley </a:t>
            </a:r>
            <a:r>
              <a:rPr lang="it-IT" dirty="0" smtClean="0"/>
              <a:t>n</a:t>
            </a:r>
            <a:r>
              <a:rPr lang="it-IT" dirty="0" smtClean="0"/>
              <a:t>° </a:t>
            </a:r>
            <a:r>
              <a:rPr lang="it-IT" dirty="0" smtClean="0"/>
              <a:t>34/2016)</a:t>
            </a:r>
            <a:endParaRPr lang="it-IT" dirty="0" smtClean="0"/>
          </a:p>
          <a:p>
            <a:r>
              <a:rPr lang="it-IT" dirty="0" smtClean="0"/>
              <a:t>Órden europea de investigación penal (directiva </a:t>
            </a:r>
            <a:r>
              <a:rPr lang="it-IT" dirty="0" smtClean="0"/>
              <a:t>2014/41/UE </a:t>
            </a:r>
            <a:r>
              <a:rPr lang="it-IT" dirty="0" smtClean="0"/>
              <a:t>del Parlamento </a:t>
            </a:r>
            <a:r>
              <a:rPr lang="it-IT" dirty="0" smtClean="0"/>
              <a:t>y del Consejo Europeos)</a:t>
            </a:r>
            <a:endParaRPr lang="it-IT" dirty="0"/>
          </a:p>
        </p:txBody>
      </p:sp>
      <p:sp>
        <p:nvSpPr>
          <p:cNvPr id="2" name="CasellaDiTesto 1"/>
          <p:cNvSpPr txBox="1"/>
          <p:nvPr/>
        </p:nvSpPr>
        <p:spPr>
          <a:xfrm>
            <a:off x="893042" y="314039"/>
            <a:ext cx="8450119" cy="523220"/>
          </a:xfrm>
          <a:prstGeom prst="rect">
            <a:avLst/>
          </a:prstGeom>
          <a:noFill/>
        </p:spPr>
        <p:txBody>
          <a:bodyPr wrap="square" rtlCol="0">
            <a:spAutoFit/>
          </a:bodyPr>
          <a:lstStyle/>
          <a:p>
            <a:pPr algn="ctr"/>
            <a:r>
              <a:rPr lang="it-IT" sz="2800" b="1" dirty="0" smtClean="0"/>
              <a:t>LOS MODERNOS INSTRUMENTOS DE COOPERACIÓN</a:t>
            </a:r>
            <a:endParaRPr lang="it-IT" sz="2800" b="1" dirty="0"/>
          </a:p>
        </p:txBody>
      </p:sp>
    </p:spTree>
    <p:extLst>
      <p:ext uri="{BB962C8B-B14F-4D97-AF65-F5344CB8AC3E}">
        <p14:creationId xmlns:mc="http://schemas.openxmlformats.org/markup-compatibility/2006" xmlns:mv="urn:schemas-microsoft-com:mac:vml" xmlns:p14="http://schemas.microsoft.com/office/powerpoint/2010/main" xmlns="" val="29121132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95615" y="636921"/>
            <a:ext cx="6686550" cy="360040"/>
          </a:xfrm>
        </p:spPr>
        <p:txBody>
          <a:bodyPr>
            <a:noAutofit/>
          </a:bodyPr>
          <a:lstStyle/>
          <a:p>
            <a:r>
              <a:rPr lang="it-IT" sz="2800" b="1" dirty="0" smtClean="0"/>
              <a:t>La orden europea de detención (O.E.D.)</a:t>
            </a:r>
            <a:endParaRPr lang="it-IT" sz="2800" b="1" dirty="0"/>
          </a:p>
        </p:txBody>
      </p:sp>
      <p:sp>
        <p:nvSpPr>
          <p:cNvPr id="3" name="Segnaposto contenuto 2"/>
          <p:cNvSpPr>
            <a:spLocks noGrp="1"/>
          </p:cNvSpPr>
          <p:nvPr>
            <p:ph idx="1"/>
          </p:nvPr>
        </p:nvSpPr>
        <p:spPr>
          <a:xfrm>
            <a:off x="1654122" y="1314587"/>
            <a:ext cx="6686550" cy="4525963"/>
          </a:xfrm>
        </p:spPr>
        <p:txBody>
          <a:bodyPr>
            <a:normAutofit fontScale="85000" lnSpcReduction="10000"/>
          </a:bodyPr>
          <a:lstStyle/>
          <a:p>
            <a:pPr algn="just"/>
            <a:r>
              <a:rPr lang="es-AR" sz="2400" dirty="0" smtClean="0"/>
              <a:t>L</a:t>
            </a:r>
            <a:r>
              <a:rPr lang="es-AR" sz="2400" dirty="0" smtClean="0"/>
              <a:t>a ley del 22 de abril de 2005 nro. 61 introdujo en Italia la O.E.D., aplicando la decisión </a:t>
            </a:r>
            <a:r>
              <a:rPr lang="es-AR" sz="2400" dirty="0" smtClean="0"/>
              <a:t>marco n. 2002/584 GAI de la UE. </a:t>
            </a:r>
          </a:p>
          <a:p>
            <a:pPr algn="just"/>
            <a:r>
              <a:rPr lang="es-AR" sz="2400" dirty="0" smtClean="0"/>
              <a:t>Después de 13 años es</a:t>
            </a:r>
            <a:r>
              <a:rPr lang="es-AR" sz="2400" dirty="0" smtClean="0"/>
              <a:t> un instrumento ya verificado, que ha permitido la ejecución de medidas cautelares o ejecutivas en ámbito penal en muchos países europeos; </a:t>
            </a:r>
          </a:p>
          <a:p>
            <a:pPr algn="just"/>
            <a:r>
              <a:rPr lang="es-AR" sz="2400" dirty="0" smtClean="0"/>
              <a:t>También permitió reducir la operatividad de la tradicional extradición, demostrando ser mucho más rápido y eficaz; </a:t>
            </a:r>
            <a:endParaRPr lang="es-AR" sz="2400" dirty="0" smtClean="0"/>
          </a:p>
          <a:p>
            <a:pPr algn="just"/>
            <a:r>
              <a:rPr lang="es-AR" sz="2400" dirty="0" smtClean="0"/>
              <a:t>También en este contexto es fundamental que los órganos de policía judicial colaboren con el Ministerio Público responsable de las investigaciones quien, a su vez, deberá actuar tanto ante el juez instructor, como ante la autoridad extranjera competente, a través de todo instrumento de cooperación internacional. </a:t>
            </a:r>
            <a:endParaRPr lang="es-AR" sz="2400" dirty="0"/>
          </a:p>
        </p:txBody>
      </p:sp>
    </p:spTree>
    <p:extLst>
      <p:ext uri="{BB962C8B-B14F-4D97-AF65-F5344CB8AC3E}">
        <p14:creationId xmlns:mc="http://schemas.openxmlformats.org/markup-compatibility/2006" xmlns:mv="urn:schemas-microsoft-com:mac:vml" xmlns:p14="http://schemas.microsoft.com/office/powerpoint/2010/main" xmlns="" val="720233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5951" y="819150"/>
            <a:ext cx="7829550" cy="5632311"/>
          </a:xfrm>
          <a:prstGeom prst="rect">
            <a:avLst/>
          </a:prstGeom>
          <a:noFill/>
        </p:spPr>
        <p:txBody>
          <a:bodyPr wrap="square" rtlCol="0">
            <a:spAutoFit/>
          </a:bodyPr>
          <a:lstStyle/>
          <a:p>
            <a:pPr>
              <a:buFont typeface="Arial" pitchFamily="34" charset="0"/>
              <a:buChar char="•"/>
            </a:pPr>
            <a:r>
              <a:rPr lang="es-AR" sz="2000" dirty="0" smtClean="0"/>
              <a:t>El 28.7.2017 ha entrado en vigor el decreto-ley nro. 108/2017 que implica la superación del antecedente marco normativo sobre las solicitudes de asistencia judicial; </a:t>
            </a:r>
          </a:p>
          <a:p>
            <a:pPr>
              <a:buFont typeface="Arial" pitchFamily="34" charset="0"/>
              <a:buChar char="•"/>
            </a:pPr>
            <a:r>
              <a:rPr lang="es-AR" sz="2000" dirty="0" smtClean="0"/>
              <a:t>Introduce el principio de la cooperación judicial horizontal, según el cual la ejecución de las O.E.I. recibidas por las autoridades extranjeras se asigna a las Procuradurías distritales, que sustituyen las Procuradurías generales ante los tribunales de apelación; </a:t>
            </a:r>
          </a:p>
          <a:p>
            <a:pPr>
              <a:buFont typeface="Arial" pitchFamily="34" charset="0"/>
              <a:buChar char="•"/>
            </a:pPr>
            <a:r>
              <a:rPr lang="es-AR" sz="2000" dirty="0" smtClean="0"/>
              <a:t>Según el mismo principio se ha modificado el Libro XI del Código Procesal Penal en materia de relaciones jurisdiccionales con autoridades extranjeras, por lo cual las solicitudes pasivas de asistencia judicial son asignadas al Procurador distrital involucrado; </a:t>
            </a:r>
          </a:p>
          <a:p>
            <a:pPr>
              <a:buFont typeface="Arial" pitchFamily="34" charset="0"/>
              <a:buChar char="•"/>
            </a:pPr>
            <a:r>
              <a:rPr lang="es-AR" sz="2000" dirty="0" smtClean="0"/>
              <a:t>La O.E.I. es el único instrumento para la adquisición y la circulación de las pruebas en ámbito europeo, y se puede aplicar a toda investigación penal, salvo por lo que concierne el material recolectado por los equipos comunes de investigación (Decreto-ley </a:t>
            </a:r>
            <a:r>
              <a:rPr lang="es-AR" sz="2000" dirty="0" err="1" smtClean="0"/>
              <a:t>nro</a:t>
            </a:r>
            <a:r>
              <a:rPr lang="es-AR" sz="2000" dirty="0" smtClean="0"/>
              <a:t> 34 del 15.2.2016) y los secuestros finalizados a la confiscación; para estos casos se sigue aplicando el procedimiento de certificado (Adjunto 12 del decreto-ley nro. 35 del 15.2.2016. </a:t>
            </a:r>
            <a:endParaRPr lang="es-ES" sz="2000" dirty="0"/>
          </a:p>
        </p:txBody>
      </p:sp>
      <p:sp>
        <p:nvSpPr>
          <p:cNvPr id="5" name="4 Título"/>
          <p:cNvSpPr>
            <a:spLocks noGrp="1"/>
          </p:cNvSpPr>
          <p:nvPr>
            <p:ph type="title"/>
          </p:nvPr>
        </p:nvSpPr>
        <p:spPr>
          <a:xfrm>
            <a:off x="482600" y="292100"/>
            <a:ext cx="8108950" cy="952500"/>
          </a:xfrm>
        </p:spPr>
        <p:txBody>
          <a:bodyPr>
            <a:normAutofit fontScale="90000"/>
          </a:bodyPr>
          <a:lstStyle/>
          <a:p>
            <a:r>
              <a:rPr lang="es-AR" sz="3100" b="1" dirty="0" smtClean="0"/>
              <a:t>La orden Europea de Investigación (O.E.I.)</a:t>
            </a:r>
            <a:r>
              <a:rPr lang="es-AR" dirty="0" smtClean="0"/>
              <a:t/>
            </a:r>
            <a:br>
              <a:rPr lang="es-AR" dirty="0" smtClean="0"/>
            </a:br>
            <a:endParaRPr lang="es-ES" dirty="0"/>
          </a:p>
        </p:txBody>
      </p:sp>
    </p:spTree>
    <p:extLst>
      <p:ext uri="{BB962C8B-B14F-4D97-AF65-F5344CB8AC3E}">
        <p14:creationId xmlns:mc="http://schemas.openxmlformats.org/markup-compatibility/2006" xmlns:mv="urn:schemas-microsoft-com:mac:vml" xmlns:p14="http://schemas.microsoft.com/office/powerpoint/2010/main" xmlns="" val="2330581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84103" y="188640"/>
            <a:ext cx="7283647" cy="1008112"/>
          </a:xfrm>
        </p:spPr>
        <p:txBody>
          <a:bodyPr>
            <a:normAutofit fontScale="90000"/>
          </a:bodyPr>
          <a:lstStyle/>
          <a:p>
            <a:r>
              <a:rPr lang="it-IT" sz="2000" dirty="0"/>
              <a:t/>
            </a:r>
            <a:br>
              <a:rPr lang="it-IT" sz="2000" dirty="0"/>
            </a:br>
            <a:r>
              <a:rPr lang="it-IT" sz="2000" b="1" dirty="0" smtClean="0"/>
              <a:t> </a:t>
            </a:r>
            <a:r>
              <a:rPr lang="it-IT" sz="2700" b="1" dirty="0" smtClean="0"/>
              <a:t>Los equipos comunes de investigación </a:t>
            </a:r>
            <a:r>
              <a:rPr lang="it-IT" sz="2700" dirty="0"/>
              <a:t/>
            </a:r>
            <a:br>
              <a:rPr lang="it-IT" sz="2700" dirty="0"/>
            </a:br>
            <a:endParaRPr lang="it-IT" sz="2700" dirty="0"/>
          </a:p>
        </p:txBody>
      </p:sp>
      <p:sp>
        <p:nvSpPr>
          <p:cNvPr id="3" name="Sottotitolo 2"/>
          <p:cNvSpPr>
            <a:spLocks noGrp="1"/>
          </p:cNvSpPr>
          <p:nvPr>
            <p:ph type="subTitle" idx="1"/>
          </p:nvPr>
        </p:nvSpPr>
        <p:spPr>
          <a:xfrm>
            <a:off x="241300" y="1162844"/>
            <a:ext cx="9086849" cy="5771356"/>
          </a:xfrm>
        </p:spPr>
        <p:txBody>
          <a:bodyPr>
            <a:noAutofit/>
          </a:bodyPr>
          <a:lstStyle/>
          <a:p>
            <a:pPr marL="342900" indent="-342900" algn="just">
              <a:buFontTx/>
              <a:buChar char="-"/>
            </a:pPr>
            <a:r>
              <a:rPr lang="it-IT" sz="1600" dirty="0" smtClean="0">
                <a:solidFill>
                  <a:schemeClr val="tx1"/>
                </a:solidFill>
              </a:rPr>
              <a:t>El decreto-ley nro. 34 del</a:t>
            </a:r>
            <a:r>
              <a:rPr lang="it-IT" sz="1600" dirty="0" smtClean="0">
                <a:solidFill>
                  <a:schemeClr val="tx1"/>
                </a:solidFill>
              </a:rPr>
              <a:t> 15.2.2016 sobre las normas de actuación de la decisión marco 2002/465/GAI </a:t>
            </a:r>
            <a:r>
              <a:rPr lang="it-IT" sz="1600" dirty="0">
                <a:solidFill>
                  <a:schemeClr val="tx1"/>
                </a:solidFill>
              </a:rPr>
              <a:t>del 13.6.2002, </a:t>
            </a:r>
            <a:r>
              <a:rPr lang="it-IT" sz="1600" dirty="0" smtClean="0">
                <a:solidFill>
                  <a:schemeClr val="tx1"/>
                </a:solidFill>
              </a:rPr>
              <a:t>concerniente los equipos comunes de investigación; </a:t>
            </a:r>
            <a:endParaRPr lang="it-IT" sz="1600" dirty="0">
              <a:solidFill>
                <a:schemeClr val="tx1"/>
              </a:solidFill>
            </a:endParaRPr>
          </a:p>
          <a:p>
            <a:pPr marL="342900" indent="-342900" algn="just">
              <a:buFontTx/>
              <a:buChar char="-"/>
            </a:pPr>
            <a:r>
              <a:rPr lang="it-IT" sz="1600" dirty="0" smtClean="0">
                <a:solidFill>
                  <a:schemeClr val="tx1"/>
                </a:solidFill>
              </a:rPr>
              <a:t>El art. 2.3 sanciona que el Procurador de la República, a la hora de investigar sobre delitos contemplados en los artículos 51.3 bis, 51.3 quater y 51.3 quinquies, y 407.2.a) del Código Procesal Penal, puede requerir la institución de uno o más equipos comunes de investigación. En ese caso, deberá informar al Procurador General ante el tribunal de apelación o, en el caso de delitos contemplados en el art. 51.3 bis y 51.3 quater, al Procurador Nacional Antimafia y Antiterrorismo, a efectos de la coordinación; </a:t>
            </a:r>
            <a:endParaRPr lang="it-IT" sz="1600" dirty="0">
              <a:solidFill>
                <a:schemeClr val="tx1"/>
              </a:solidFill>
            </a:endParaRPr>
          </a:p>
          <a:p>
            <a:pPr marL="342900" indent="-342900" algn="just">
              <a:buFontTx/>
              <a:buChar char="-"/>
            </a:pPr>
            <a:r>
              <a:rPr lang="it-IT" sz="1600" dirty="0" smtClean="0">
                <a:solidFill>
                  <a:schemeClr val="tx1"/>
                </a:solidFill>
              </a:rPr>
              <a:t>El art. 3 concierne las solicitud de equipos comunes de investigación por parte de otro Estado miembro. También en este caso, la obligación de información concierne el </a:t>
            </a:r>
            <a:r>
              <a:rPr lang="it-IT" sz="1600" dirty="0" smtClean="0">
                <a:solidFill>
                  <a:schemeClr val="tx1"/>
                </a:solidFill>
              </a:rPr>
              <a:t>Procurador General ante el tribunal de </a:t>
            </a:r>
            <a:r>
              <a:rPr lang="it-IT" sz="1600" dirty="0" smtClean="0">
                <a:solidFill>
                  <a:schemeClr val="tx1"/>
                </a:solidFill>
              </a:rPr>
              <a:t>apelación y el Procurador Nacional Antimafia y Antiterrorismo; </a:t>
            </a:r>
          </a:p>
          <a:p>
            <a:pPr marL="342900" indent="-342900" algn="just">
              <a:buFontTx/>
              <a:buChar char="-"/>
            </a:pPr>
            <a:r>
              <a:rPr lang="it-IT" sz="1600" dirty="0" smtClean="0">
                <a:solidFill>
                  <a:schemeClr val="tx1"/>
                </a:solidFill>
              </a:rPr>
              <a:t>El art. 4 concierne la escritura de constitución del equipo común de investigación que será firmado por el Procurador de la República competente y por la autoridad competente del Estado miembro o de los Estados miembros involucrados; </a:t>
            </a:r>
            <a:endParaRPr lang="it-IT" sz="1600" dirty="0">
              <a:solidFill>
                <a:schemeClr val="tx1"/>
              </a:solidFill>
            </a:endParaRPr>
          </a:p>
          <a:p>
            <a:pPr marL="342900" indent="-342900" algn="just">
              <a:buFontTx/>
              <a:buChar char="-"/>
            </a:pPr>
            <a:r>
              <a:rPr lang="it-IT" sz="1600" dirty="0" smtClean="0">
                <a:solidFill>
                  <a:schemeClr val="tx1"/>
                </a:solidFill>
              </a:rPr>
              <a:t>Es oportuno mantener al tanto el Procurador Nacional y el Miembro italiano de Eurojust, que han recibido la solicitud de equipos comunes de investigación, sobre el desarrollo o el resultado de la investigación. </a:t>
            </a:r>
            <a:r>
              <a:rPr lang="it-IT" sz="1600" dirty="0" smtClean="0">
                <a:solidFill>
                  <a:schemeClr val="tx1"/>
                </a:solidFill>
              </a:rPr>
              <a:t> </a:t>
            </a:r>
            <a:endParaRPr lang="it-IT" sz="1600" dirty="0">
              <a:solidFill>
                <a:schemeClr val="tx1"/>
              </a:solidFill>
            </a:endParaRPr>
          </a:p>
        </p:txBody>
      </p:sp>
    </p:spTree>
    <p:extLst>
      <p:ext uri="{BB962C8B-B14F-4D97-AF65-F5344CB8AC3E}">
        <p14:creationId xmlns:mc="http://schemas.openxmlformats.org/markup-compatibility/2006" xmlns:mv="urn:schemas-microsoft-com:mac:vml" xmlns:p14="http://schemas.microsoft.com/office/powerpoint/2010/main" xmlns="" val="2780798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821067" y="1140738"/>
            <a:ext cx="8060383" cy="4468484"/>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 val="2693346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1638337" y="1878593"/>
            <a:ext cx="2321719" cy="20478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Lst>
        </p:spPr>
      </p:pic>
      <p:sp>
        <p:nvSpPr>
          <p:cNvPr id="2" name="CasellaDiTesto 1"/>
          <p:cNvSpPr txBox="1"/>
          <p:nvPr/>
        </p:nvSpPr>
        <p:spPr>
          <a:xfrm>
            <a:off x="1868632" y="424873"/>
            <a:ext cx="6176242" cy="369332"/>
          </a:xfrm>
          <a:prstGeom prst="rect">
            <a:avLst/>
          </a:prstGeom>
          <a:noFill/>
        </p:spPr>
        <p:txBody>
          <a:bodyPr wrap="square" rtlCol="0">
            <a:spAutoFit/>
          </a:bodyPr>
          <a:lstStyle/>
          <a:p>
            <a:pPr algn="ctr"/>
            <a:r>
              <a:rPr lang="it-IT" dirty="0" smtClean="0"/>
              <a:t>EVOLUCIÓN DE LA FIGURA DEL MAFIOSO</a:t>
            </a:r>
            <a:endParaRPr lang="it-IT" dirty="0"/>
          </a:p>
        </p:txBody>
      </p:sp>
      <p:pic>
        <p:nvPicPr>
          <p:cNvPr id="1026" name="Picture 2"/>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6192569" y="1864368"/>
            <a:ext cx="3095085" cy="20621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 val="3183040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ES_tradnl" dirty="0" smtClean="0"/>
              <a:t>Tratado</a:t>
            </a:r>
            <a:r>
              <a:rPr lang="it-IT" dirty="0" smtClean="0"/>
              <a:t> de </a:t>
            </a:r>
            <a:r>
              <a:rPr lang="it-IT" dirty="0" err="1" smtClean="0"/>
              <a:t>Lisboa</a:t>
            </a:r>
            <a:r>
              <a:rPr lang="it-IT" dirty="0" smtClean="0"/>
              <a:t> del 13.12.2007</a:t>
            </a:r>
            <a:endParaRPr lang="it-IT" dirty="0"/>
          </a:p>
        </p:txBody>
      </p:sp>
      <p:sp>
        <p:nvSpPr>
          <p:cNvPr id="4" name="CasellaDiTesto 3"/>
          <p:cNvSpPr txBox="1"/>
          <p:nvPr/>
        </p:nvSpPr>
        <p:spPr>
          <a:xfrm>
            <a:off x="681039" y="3289610"/>
            <a:ext cx="2627506" cy="923330"/>
          </a:xfrm>
          <a:prstGeom prst="rect">
            <a:avLst/>
          </a:prstGeom>
          <a:noFill/>
          <a:ln>
            <a:solidFill>
              <a:schemeClr val="accent1"/>
            </a:solidFill>
          </a:ln>
        </p:spPr>
        <p:txBody>
          <a:bodyPr wrap="square" rtlCol="0">
            <a:spAutoFit/>
          </a:bodyPr>
          <a:lstStyle/>
          <a:p>
            <a:r>
              <a:rPr lang="it-IT" dirty="0" smtClean="0"/>
              <a:t>Principio del mutuo </a:t>
            </a:r>
            <a:r>
              <a:rPr lang="it-IT" dirty="0" err="1" smtClean="0"/>
              <a:t>reconocimiento</a:t>
            </a:r>
            <a:r>
              <a:rPr lang="it-IT" dirty="0" smtClean="0"/>
              <a:t> de </a:t>
            </a:r>
            <a:r>
              <a:rPr lang="it-IT" dirty="0" err="1" smtClean="0"/>
              <a:t>las</a:t>
            </a:r>
            <a:r>
              <a:rPr lang="it-IT" dirty="0" smtClean="0"/>
              <a:t> </a:t>
            </a:r>
            <a:r>
              <a:rPr lang="it-IT" dirty="0" err="1" smtClean="0"/>
              <a:t>decisiones</a:t>
            </a:r>
            <a:r>
              <a:rPr lang="it-IT" dirty="0" smtClean="0"/>
              <a:t> </a:t>
            </a:r>
            <a:r>
              <a:rPr lang="it-IT" dirty="0" err="1" smtClean="0"/>
              <a:t>judiciales</a:t>
            </a:r>
            <a:endParaRPr lang="it-IT" dirty="0"/>
          </a:p>
        </p:txBody>
      </p:sp>
      <p:sp>
        <p:nvSpPr>
          <p:cNvPr id="5" name="Freccia a destra 4"/>
          <p:cNvSpPr/>
          <p:nvPr/>
        </p:nvSpPr>
        <p:spPr>
          <a:xfrm rot="20702824">
            <a:off x="3611882" y="2729133"/>
            <a:ext cx="1737360" cy="4475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destra 5"/>
          <p:cNvSpPr/>
          <p:nvPr/>
        </p:nvSpPr>
        <p:spPr>
          <a:xfrm rot="739048">
            <a:off x="3613133" y="3985345"/>
            <a:ext cx="1737360" cy="4475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5909309" y="2426609"/>
            <a:ext cx="3315652" cy="646331"/>
          </a:xfrm>
          <a:prstGeom prst="rect">
            <a:avLst/>
          </a:prstGeom>
          <a:noFill/>
        </p:spPr>
        <p:txBody>
          <a:bodyPr wrap="square" rtlCol="0">
            <a:spAutoFit/>
          </a:bodyPr>
          <a:lstStyle/>
          <a:p>
            <a:r>
              <a:rPr lang="it-IT" dirty="0" err="1" smtClean="0"/>
              <a:t>Gradual</a:t>
            </a:r>
            <a:r>
              <a:rPr lang="it-IT" dirty="0" smtClean="0"/>
              <a:t> </a:t>
            </a:r>
            <a:r>
              <a:rPr lang="it-IT" dirty="0" err="1" smtClean="0"/>
              <a:t>jurisdiccionalización</a:t>
            </a:r>
            <a:r>
              <a:rPr lang="it-IT" dirty="0" smtClean="0"/>
              <a:t> de la </a:t>
            </a:r>
            <a:r>
              <a:rPr lang="it-IT" dirty="0" err="1" smtClean="0"/>
              <a:t>asistencia</a:t>
            </a:r>
            <a:r>
              <a:rPr lang="it-IT" dirty="0" smtClean="0"/>
              <a:t> </a:t>
            </a:r>
            <a:r>
              <a:rPr lang="it-IT" dirty="0" err="1" smtClean="0"/>
              <a:t>judicial</a:t>
            </a:r>
            <a:endParaRPr lang="it-IT" dirty="0"/>
          </a:p>
        </p:txBody>
      </p:sp>
      <p:sp>
        <p:nvSpPr>
          <p:cNvPr id="8" name="CasellaDiTesto 7"/>
          <p:cNvSpPr txBox="1"/>
          <p:nvPr/>
        </p:nvSpPr>
        <p:spPr>
          <a:xfrm>
            <a:off x="5909310" y="4209120"/>
            <a:ext cx="3315652" cy="923330"/>
          </a:xfrm>
          <a:prstGeom prst="rect">
            <a:avLst/>
          </a:prstGeom>
          <a:noFill/>
        </p:spPr>
        <p:txBody>
          <a:bodyPr wrap="square" rtlCol="0">
            <a:spAutoFit/>
          </a:bodyPr>
          <a:lstStyle/>
          <a:p>
            <a:r>
              <a:rPr lang="it-IT" dirty="0" err="1" smtClean="0"/>
              <a:t>Protección</a:t>
            </a:r>
            <a:r>
              <a:rPr lang="it-IT" dirty="0" smtClean="0"/>
              <a:t> de </a:t>
            </a:r>
            <a:r>
              <a:rPr lang="it-IT" dirty="0" err="1" smtClean="0"/>
              <a:t>los</a:t>
            </a:r>
            <a:r>
              <a:rPr lang="it-IT" dirty="0" smtClean="0"/>
              <a:t> </a:t>
            </a:r>
            <a:r>
              <a:rPr lang="it-IT" dirty="0" err="1" smtClean="0"/>
              <a:t>derechos</a:t>
            </a:r>
            <a:r>
              <a:rPr lang="it-IT" dirty="0" smtClean="0"/>
              <a:t> </a:t>
            </a:r>
            <a:r>
              <a:rPr lang="it-IT" dirty="0" err="1" smtClean="0"/>
              <a:t>individuales</a:t>
            </a:r>
            <a:r>
              <a:rPr lang="it-IT" dirty="0" smtClean="0"/>
              <a:t> </a:t>
            </a:r>
            <a:r>
              <a:rPr lang="it-IT" dirty="0" err="1" smtClean="0"/>
              <a:t>y</a:t>
            </a:r>
            <a:r>
              <a:rPr lang="it-IT" dirty="0" smtClean="0"/>
              <a:t> </a:t>
            </a:r>
            <a:r>
              <a:rPr lang="it-IT" dirty="0" err="1" smtClean="0"/>
              <a:t>garantía</a:t>
            </a:r>
            <a:r>
              <a:rPr lang="it-IT" dirty="0" smtClean="0"/>
              <a:t> de la </a:t>
            </a:r>
            <a:r>
              <a:rPr lang="it-IT" dirty="0" err="1" smtClean="0"/>
              <a:t>defensa</a:t>
            </a:r>
            <a:endParaRPr lang="it-IT" dirty="0"/>
          </a:p>
        </p:txBody>
      </p:sp>
    </p:spTree>
    <p:extLst>
      <p:ext uri="{BB962C8B-B14F-4D97-AF65-F5344CB8AC3E}">
        <p14:creationId xmlns:mc="http://schemas.openxmlformats.org/markup-compatibility/2006" xmlns:mv="urn:schemas-microsoft-com:mac:vml" xmlns:p14="http://schemas.microsoft.com/office/powerpoint/2010/main" xmlns="" val="3377514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3401" y="2450406"/>
            <a:ext cx="8826500" cy="1325563"/>
          </a:xfrm>
        </p:spPr>
        <p:txBody>
          <a:bodyPr>
            <a:normAutofit fontScale="90000"/>
          </a:bodyPr>
          <a:lstStyle/>
          <a:p>
            <a:r>
              <a:rPr lang="it-IT" dirty="0" smtClean="0"/>
              <a:t>Art. 3 del </a:t>
            </a:r>
            <a:r>
              <a:rPr lang="it-IT" dirty="0" err="1" smtClean="0"/>
              <a:t>Tratado</a:t>
            </a:r>
            <a:r>
              <a:rPr lang="it-IT" dirty="0" smtClean="0"/>
              <a:t> de la </a:t>
            </a:r>
            <a:r>
              <a:rPr lang="it-IT" dirty="0" err="1" smtClean="0"/>
              <a:t>Unión</a:t>
            </a:r>
            <a:r>
              <a:rPr lang="it-IT" dirty="0" smtClean="0"/>
              <a:t> Europea</a:t>
            </a:r>
            <a:br>
              <a:rPr lang="it-IT" dirty="0" smtClean="0"/>
            </a:br>
            <a:r>
              <a:rPr lang="it-IT" dirty="0" smtClean="0"/>
              <a:t>«</a:t>
            </a:r>
            <a:r>
              <a:rPr lang="it-IT" dirty="0" err="1" smtClean="0"/>
              <a:t>espacio</a:t>
            </a:r>
            <a:r>
              <a:rPr lang="it-IT" dirty="0" smtClean="0"/>
              <a:t> de </a:t>
            </a:r>
            <a:r>
              <a:rPr lang="it-IT" dirty="0" err="1" smtClean="0"/>
              <a:t>libertad</a:t>
            </a:r>
            <a:r>
              <a:rPr lang="it-IT" dirty="0" smtClean="0"/>
              <a:t>, </a:t>
            </a:r>
            <a:r>
              <a:rPr lang="it-IT" dirty="0" err="1" smtClean="0"/>
              <a:t>seguridad</a:t>
            </a:r>
            <a:r>
              <a:rPr lang="it-IT" dirty="0" smtClean="0"/>
              <a:t> </a:t>
            </a:r>
            <a:r>
              <a:rPr lang="it-IT" dirty="0" err="1" smtClean="0"/>
              <a:t>y</a:t>
            </a:r>
            <a:r>
              <a:rPr lang="it-IT" dirty="0" smtClean="0"/>
              <a:t> </a:t>
            </a:r>
            <a:r>
              <a:rPr lang="it-IT" dirty="0" err="1" smtClean="0"/>
              <a:t>justicia</a:t>
            </a:r>
            <a:r>
              <a:rPr lang="it-IT" dirty="0" smtClean="0"/>
              <a:t>»</a:t>
            </a:r>
            <a:endParaRPr lang="it-IT" dirty="0"/>
          </a:p>
        </p:txBody>
      </p:sp>
    </p:spTree>
    <p:extLst>
      <p:ext uri="{BB962C8B-B14F-4D97-AF65-F5344CB8AC3E}">
        <p14:creationId xmlns:mc="http://schemas.openxmlformats.org/markup-compatibility/2006" xmlns:mv="urn:schemas-microsoft-com:mac:vml" xmlns:p14="http://schemas.microsoft.com/office/powerpoint/2010/main" xmlns="" val="777429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600" dirty="0" smtClean="0"/>
              <a:t>LOS SUJETOS DE LA COOPERACIÓN</a:t>
            </a:r>
            <a:br>
              <a:rPr lang="it-IT" sz="3600" dirty="0" smtClean="0"/>
            </a:br>
            <a:r>
              <a:rPr lang="it-IT" sz="3200" b="1" dirty="0" smtClean="0"/>
              <a:t>EUROJUST </a:t>
            </a:r>
            <a:r>
              <a:rPr lang="it-IT" sz="3200" b="1" dirty="0" err="1" smtClean="0"/>
              <a:t>–</a:t>
            </a:r>
            <a:r>
              <a:rPr lang="it-IT" sz="3200" b="1" dirty="0" smtClean="0"/>
              <a:t> </a:t>
            </a:r>
            <a:r>
              <a:rPr lang="it-IT" sz="3200" b="1" dirty="0" err="1" smtClean="0"/>
              <a:t>decisión</a:t>
            </a:r>
            <a:r>
              <a:rPr lang="it-IT" sz="3200" b="1" dirty="0" smtClean="0"/>
              <a:t> CE 2002 (</a:t>
            </a:r>
            <a:r>
              <a:rPr lang="it-IT" sz="3200" b="1" dirty="0" err="1" smtClean="0"/>
              <a:t>modificada</a:t>
            </a:r>
            <a:r>
              <a:rPr lang="it-IT" sz="3200" b="1" dirty="0" smtClean="0"/>
              <a:t> en 2008)</a:t>
            </a:r>
            <a:endParaRPr lang="it-IT" sz="3200" b="1" dirty="0"/>
          </a:p>
        </p:txBody>
      </p:sp>
      <p:sp>
        <p:nvSpPr>
          <p:cNvPr id="3" name="Segnaposto contenuto 2"/>
          <p:cNvSpPr>
            <a:spLocks noGrp="1"/>
          </p:cNvSpPr>
          <p:nvPr>
            <p:ph idx="1"/>
          </p:nvPr>
        </p:nvSpPr>
        <p:spPr>
          <a:xfrm>
            <a:off x="681039" y="1825628"/>
            <a:ext cx="8543925" cy="1084843"/>
          </a:xfrm>
        </p:spPr>
        <p:txBody>
          <a:bodyPr>
            <a:normAutofit/>
          </a:bodyPr>
          <a:lstStyle/>
          <a:p>
            <a:pPr marL="0" indent="0">
              <a:buNone/>
            </a:pPr>
            <a:r>
              <a:rPr lang="it-IT" dirty="0" smtClean="0"/>
              <a:t>Art. 3) </a:t>
            </a:r>
            <a:r>
              <a:rPr lang="it-IT" dirty="0" err="1" smtClean="0"/>
              <a:t>fortalecer</a:t>
            </a:r>
            <a:r>
              <a:rPr lang="it-IT" dirty="0" smtClean="0"/>
              <a:t> la </a:t>
            </a:r>
            <a:r>
              <a:rPr lang="it-IT" dirty="0" err="1" smtClean="0"/>
              <a:t>acción</a:t>
            </a:r>
            <a:r>
              <a:rPr lang="it-IT" dirty="0" smtClean="0"/>
              <a:t> de contraste a la </a:t>
            </a:r>
            <a:r>
              <a:rPr lang="it-IT" dirty="0" err="1" smtClean="0"/>
              <a:t>criminalidad</a:t>
            </a:r>
            <a:r>
              <a:rPr lang="it-IT" dirty="0" smtClean="0"/>
              <a:t> </a:t>
            </a:r>
            <a:r>
              <a:rPr lang="it-IT" dirty="0" err="1" smtClean="0"/>
              <a:t>organizada</a:t>
            </a:r>
            <a:r>
              <a:rPr lang="it-IT" dirty="0" smtClean="0"/>
              <a:t> </a:t>
            </a:r>
            <a:r>
              <a:rPr lang="it-IT" dirty="0" err="1" smtClean="0"/>
              <a:t>transnacional</a:t>
            </a:r>
            <a:endParaRPr lang="it-IT" dirty="0"/>
          </a:p>
        </p:txBody>
      </p:sp>
      <p:pic>
        <p:nvPicPr>
          <p:cNvPr id="5124" name="Picture 4" descr="Risultati immagini per pubblico ministero"/>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3923859" y="3239857"/>
            <a:ext cx="2190156" cy="169545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pic>
        <p:nvPicPr>
          <p:cNvPr id="5126" name="Picture 6" descr="Risultati immagini per pubblico ministero"/>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923719" y="3239312"/>
            <a:ext cx="1937176" cy="1695995"/>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pic>
        <p:nvPicPr>
          <p:cNvPr id="5132" name="Picture 12" descr="Risultati immagini per polizia"/>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7145366" y="3239312"/>
            <a:ext cx="2079598" cy="1695995"/>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6" name="CasellaDiTesto 5"/>
          <p:cNvSpPr txBox="1"/>
          <p:nvPr/>
        </p:nvSpPr>
        <p:spPr>
          <a:xfrm>
            <a:off x="1349996" y="5264147"/>
            <a:ext cx="800219" cy="369332"/>
          </a:xfrm>
          <a:prstGeom prst="rect">
            <a:avLst/>
          </a:prstGeom>
          <a:noFill/>
        </p:spPr>
        <p:txBody>
          <a:bodyPr wrap="none" rtlCol="0">
            <a:spAutoFit/>
          </a:bodyPr>
          <a:lstStyle/>
          <a:p>
            <a:r>
              <a:rPr lang="it-IT" dirty="0" err="1" smtClean="0"/>
              <a:t>Jueces</a:t>
            </a:r>
            <a:endParaRPr lang="it-IT" dirty="0"/>
          </a:p>
        </p:txBody>
      </p:sp>
      <p:sp>
        <p:nvSpPr>
          <p:cNvPr id="11" name="CasellaDiTesto 10"/>
          <p:cNvSpPr txBox="1"/>
          <p:nvPr/>
        </p:nvSpPr>
        <p:spPr>
          <a:xfrm>
            <a:off x="4046299" y="5264147"/>
            <a:ext cx="2059729" cy="369332"/>
          </a:xfrm>
          <a:prstGeom prst="rect">
            <a:avLst/>
          </a:prstGeom>
          <a:noFill/>
        </p:spPr>
        <p:txBody>
          <a:bodyPr wrap="none" rtlCol="0">
            <a:spAutoFit/>
          </a:bodyPr>
          <a:lstStyle/>
          <a:p>
            <a:r>
              <a:rPr lang="it-IT" dirty="0" err="1" smtClean="0"/>
              <a:t>Ministerios</a:t>
            </a:r>
            <a:r>
              <a:rPr lang="it-IT" dirty="0" smtClean="0"/>
              <a:t> </a:t>
            </a:r>
            <a:r>
              <a:rPr lang="it-IT" dirty="0" err="1" smtClean="0"/>
              <a:t>Públicos</a:t>
            </a:r>
            <a:endParaRPr lang="it-IT" dirty="0"/>
          </a:p>
        </p:txBody>
      </p:sp>
      <p:sp>
        <p:nvSpPr>
          <p:cNvPr id="12" name="CasellaDiTesto 11"/>
          <p:cNvSpPr txBox="1"/>
          <p:nvPr/>
        </p:nvSpPr>
        <p:spPr>
          <a:xfrm>
            <a:off x="7867810" y="5264147"/>
            <a:ext cx="788121" cy="369332"/>
          </a:xfrm>
          <a:prstGeom prst="rect">
            <a:avLst/>
          </a:prstGeom>
          <a:noFill/>
        </p:spPr>
        <p:txBody>
          <a:bodyPr wrap="none" rtlCol="0">
            <a:spAutoFit/>
          </a:bodyPr>
          <a:lstStyle/>
          <a:p>
            <a:r>
              <a:rPr lang="it-IT" dirty="0" err="1" smtClean="0"/>
              <a:t>Policía</a:t>
            </a:r>
            <a:endParaRPr lang="it-IT" dirty="0"/>
          </a:p>
        </p:txBody>
      </p:sp>
    </p:spTree>
    <p:extLst>
      <p:ext uri="{BB962C8B-B14F-4D97-AF65-F5344CB8AC3E}">
        <p14:creationId xmlns:mc="http://schemas.openxmlformats.org/markup-compatibility/2006" xmlns:mv="urn:schemas-microsoft-com:mac:vml" xmlns:p14="http://schemas.microsoft.com/office/powerpoint/2010/main" xmlns="" val="3260666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Red </a:t>
            </a:r>
            <a:r>
              <a:rPr lang="it-IT" dirty="0" err="1" smtClean="0"/>
              <a:t>Judicial</a:t>
            </a:r>
            <a:r>
              <a:rPr lang="it-IT" dirty="0" smtClean="0"/>
              <a:t> Europea (EJN) </a:t>
            </a:r>
            <a:br>
              <a:rPr lang="it-IT" dirty="0" smtClean="0"/>
            </a:br>
            <a:r>
              <a:rPr lang="it-IT" sz="2222" dirty="0" err="1" smtClean="0"/>
              <a:t>Acción</a:t>
            </a:r>
            <a:r>
              <a:rPr lang="it-IT" sz="2222" dirty="0" smtClean="0"/>
              <a:t> </a:t>
            </a:r>
            <a:r>
              <a:rPr lang="it-IT" sz="2222" dirty="0" err="1" smtClean="0"/>
              <a:t>Común</a:t>
            </a:r>
            <a:r>
              <a:rPr lang="it-IT" sz="2222" dirty="0" smtClean="0"/>
              <a:t> del </a:t>
            </a:r>
            <a:r>
              <a:rPr lang="it-IT" sz="2222" dirty="0" err="1" smtClean="0"/>
              <a:t>Consejo</a:t>
            </a:r>
            <a:r>
              <a:rPr lang="it-IT" sz="2222" dirty="0" smtClean="0"/>
              <a:t> Europeo del 29.6.1998</a:t>
            </a:r>
            <a:endParaRPr lang="it-IT" sz="2222" dirty="0"/>
          </a:p>
        </p:txBody>
      </p:sp>
      <p:pic>
        <p:nvPicPr>
          <p:cNvPr id="6146" name="Picture 2" descr="Risultati immagini per rete giudiziaria europea"/>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2876137" y="1764145"/>
            <a:ext cx="2617191" cy="3173438"/>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4" name="CasellaDiTesto 3"/>
          <p:cNvSpPr txBox="1"/>
          <p:nvPr/>
        </p:nvSpPr>
        <p:spPr>
          <a:xfrm>
            <a:off x="2881197" y="4865841"/>
            <a:ext cx="3775393" cy="923330"/>
          </a:xfrm>
          <a:prstGeom prst="rect">
            <a:avLst/>
          </a:prstGeom>
          <a:noFill/>
        </p:spPr>
        <p:txBody>
          <a:bodyPr wrap="none" rtlCol="0">
            <a:spAutoFit/>
          </a:bodyPr>
          <a:lstStyle/>
          <a:p>
            <a:endParaRPr lang="it-IT" dirty="0" smtClean="0"/>
          </a:p>
          <a:p>
            <a:endParaRPr lang="it-IT" dirty="0"/>
          </a:p>
          <a:p>
            <a:r>
              <a:rPr lang="it-IT" dirty="0" err="1" smtClean="0"/>
              <a:t>Decisión</a:t>
            </a:r>
            <a:r>
              <a:rPr lang="it-IT" dirty="0" smtClean="0"/>
              <a:t> GAI 2008/976 del 16.12.2008</a:t>
            </a:r>
            <a:endParaRPr lang="it-IT" dirty="0"/>
          </a:p>
        </p:txBody>
      </p:sp>
    </p:spTree>
    <p:extLst>
      <p:ext uri="{BB962C8B-B14F-4D97-AF65-F5344CB8AC3E}">
        <p14:creationId xmlns:mc="http://schemas.openxmlformats.org/markup-compatibility/2006" xmlns:mv="urn:schemas-microsoft-com:mac:vml" xmlns:p14="http://schemas.microsoft.com/office/powerpoint/2010/main" xmlns="" val="3943124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isultati immagini per rete giudiziaria europea"/>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1167806" y="1426076"/>
            <a:ext cx="789384" cy="114300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4" name="CasellaDiTesto 3"/>
          <p:cNvSpPr txBox="1"/>
          <p:nvPr/>
        </p:nvSpPr>
        <p:spPr>
          <a:xfrm>
            <a:off x="551127" y="2561514"/>
            <a:ext cx="2108871" cy="369332"/>
          </a:xfrm>
          <a:prstGeom prst="rect">
            <a:avLst/>
          </a:prstGeom>
          <a:noFill/>
        </p:spPr>
        <p:txBody>
          <a:bodyPr wrap="none" rtlCol="0">
            <a:spAutoFit/>
          </a:bodyPr>
          <a:lstStyle/>
          <a:p>
            <a:r>
              <a:rPr lang="it-IT" dirty="0" smtClean="0"/>
              <a:t>Red </a:t>
            </a:r>
            <a:r>
              <a:rPr lang="it-IT" dirty="0" err="1" smtClean="0"/>
              <a:t>Judicial</a:t>
            </a:r>
            <a:r>
              <a:rPr lang="it-IT" dirty="0" smtClean="0"/>
              <a:t> Europea</a:t>
            </a:r>
            <a:endParaRPr lang="it-IT" dirty="0"/>
          </a:p>
        </p:txBody>
      </p:sp>
      <p:sp>
        <p:nvSpPr>
          <p:cNvPr id="5" name="Freccia a destra 4"/>
          <p:cNvSpPr/>
          <p:nvPr/>
        </p:nvSpPr>
        <p:spPr>
          <a:xfrm>
            <a:off x="2397260" y="1874918"/>
            <a:ext cx="759805" cy="2453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3372962" y="1674411"/>
            <a:ext cx="1920797" cy="923330"/>
          </a:xfrm>
          <a:prstGeom prst="rect">
            <a:avLst/>
          </a:prstGeom>
          <a:noFill/>
        </p:spPr>
        <p:txBody>
          <a:bodyPr wrap="square" rtlCol="0">
            <a:spAutoFit/>
          </a:bodyPr>
          <a:lstStyle/>
          <a:p>
            <a:r>
              <a:rPr lang="it-IT" dirty="0" smtClean="0"/>
              <a:t>Organismo de </a:t>
            </a:r>
            <a:r>
              <a:rPr lang="it-IT" dirty="0" err="1" smtClean="0"/>
              <a:t>cooperación</a:t>
            </a:r>
            <a:r>
              <a:rPr lang="it-IT" dirty="0" smtClean="0"/>
              <a:t> </a:t>
            </a:r>
            <a:r>
              <a:rPr lang="it-IT" dirty="0" err="1" smtClean="0"/>
              <a:t>bilateral</a:t>
            </a:r>
            <a:endParaRPr lang="it-IT" dirty="0"/>
          </a:p>
        </p:txBody>
      </p:sp>
      <p:sp>
        <p:nvSpPr>
          <p:cNvPr id="8" name="Freccia a destra 7"/>
          <p:cNvSpPr/>
          <p:nvPr/>
        </p:nvSpPr>
        <p:spPr>
          <a:xfrm>
            <a:off x="5771898" y="1903905"/>
            <a:ext cx="759805" cy="2453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6863556" y="1580740"/>
            <a:ext cx="1782346" cy="646331"/>
          </a:xfrm>
          <a:prstGeom prst="rect">
            <a:avLst/>
          </a:prstGeom>
          <a:noFill/>
        </p:spPr>
        <p:txBody>
          <a:bodyPr wrap="none" rtlCol="0">
            <a:spAutoFit/>
          </a:bodyPr>
          <a:lstStyle/>
          <a:p>
            <a:r>
              <a:rPr lang="it-IT" dirty="0" err="1" smtClean="0"/>
              <a:t>Eficiencia</a:t>
            </a:r>
            <a:r>
              <a:rPr lang="it-IT" dirty="0" smtClean="0"/>
              <a:t> en fase </a:t>
            </a:r>
          </a:p>
          <a:p>
            <a:r>
              <a:rPr lang="it-IT" dirty="0" smtClean="0"/>
              <a:t>de </a:t>
            </a:r>
            <a:r>
              <a:rPr lang="it-IT" dirty="0" err="1" smtClean="0"/>
              <a:t>ejecución</a:t>
            </a:r>
            <a:endParaRPr lang="it-IT" dirty="0"/>
          </a:p>
        </p:txBody>
      </p:sp>
      <p:sp>
        <p:nvSpPr>
          <p:cNvPr id="11" name="Freccia a destra 10"/>
          <p:cNvSpPr/>
          <p:nvPr/>
        </p:nvSpPr>
        <p:spPr>
          <a:xfrm>
            <a:off x="2402584" y="3943624"/>
            <a:ext cx="759805" cy="2453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1077522" y="4386257"/>
            <a:ext cx="957442" cy="369332"/>
          </a:xfrm>
          <a:prstGeom prst="rect">
            <a:avLst/>
          </a:prstGeom>
          <a:noFill/>
        </p:spPr>
        <p:txBody>
          <a:bodyPr wrap="none" rtlCol="0">
            <a:spAutoFit/>
          </a:bodyPr>
          <a:lstStyle/>
          <a:p>
            <a:r>
              <a:rPr lang="it-IT" dirty="0" err="1" smtClean="0"/>
              <a:t>Eurojust</a:t>
            </a:r>
            <a:endParaRPr lang="it-IT" dirty="0"/>
          </a:p>
        </p:txBody>
      </p:sp>
      <p:sp>
        <p:nvSpPr>
          <p:cNvPr id="14" name="Freccia a destra 13"/>
          <p:cNvSpPr/>
          <p:nvPr/>
        </p:nvSpPr>
        <p:spPr>
          <a:xfrm>
            <a:off x="5771898" y="3855271"/>
            <a:ext cx="759805" cy="2453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078" name="Picture 6" descr="Risultati immagini per eurojust"/>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1167806" y="3681394"/>
            <a:ext cx="597352" cy="769782"/>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15" name="CasellaDiTesto 14"/>
          <p:cNvSpPr txBox="1"/>
          <p:nvPr/>
        </p:nvSpPr>
        <p:spPr>
          <a:xfrm>
            <a:off x="3397260" y="3743118"/>
            <a:ext cx="2343140" cy="923330"/>
          </a:xfrm>
          <a:prstGeom prst="rect">
            <a:avLst/>
          </a:prstGeom>
          <a:noFill/>
        </p:spPr>
        <p:txBody>
          <a:bodyPr wrap="square" rtlCol="0">
            <a:spAutoFit/>
          </a:bodyPr>
          <a:lstStyle/>
          <a:p>
            <a:r>
              <a:rPr lang="it-IT" dirty="0" smtClean="0"/>
              <a:t>Organismo de </a:t>
            </a:r>
            <a:r>
              <a:rPr lang="it-IT" dirty="0" err="1" smtClean="0"/>
              <a:t>cooperación</a:t>
            </a:r>
            <a:r>
              <a:rPr lang="it-IT" dirty="0" smtClean="0"/>
              <a:t> </a:t>
            </a:r>
            <a:r>
              <a:rPr lang="it-IT" dirty="0" err="1" smtClean="0"/>
              <a:t>central</a:t>
            </a:r>
            <a:r>
              <a:rPr lang="it-IT" dirty="0" smtClean="0"/>
              <a:t> </a:t>
            </a:r>
            <a:r>
              <a:rPr lang="it-IT" dirty="0" err="1" smtClean="0"/>
              <a:t>y</a:t>
            </a:r>
            <a:r>
              <a:rPr lang="it-IT" dirty="0" smtClean="0"/>
              <a:t> </a:t>
            </a:r>
            <a:r>
              <a:rPr lang="it-IT" dirty="0" err="1" smtClean="0"/>
              <a:t>vertical</a:t>
            </a:r>
            <a:endParaRPr lang="it-IT" dirty="0"/>
          </a:p>
        </p:txBody>
      </p:sp>
      <p:sp>
        <p:nvSpPr>
          <p:cNvPr id="16" name="CasellaDiTesto 15"/>
          <p:cNvSpPr txBox="1"/>
          <p:nvPr/>
        </p:nvSpPr>
        <p:spPr>
          <a:xfrm>
            <a:off x="6863556" y="3462929"/>
            <a:ext cx="1857375" cy="1200329"/>
          </a:xfrm>
          <a:prstGeom prst="rect">
            <a:avLst/>
          </a:prstGeom>
          <a:noFill/>
        </p:spPr>
        <p:txBody>
          <a:bodyPr wrap="square" rtlCol="0">
            <a:spAutoFit/>
          </a:bodyPr>
          <a:lstStyle/>
          <a:p>
            <a:r>
              <a:rPr lang="it-IT" dirty="0" err="1" smtClean="0"/>
              <a:t>Eficiencia</a:t>
            </a:r>
            <a:r>
              <a:rPr lang="it-IT" dirty="0" smtClean="0"/>
              <a:t> de la </a:t>
            </a:r>
            <a:r>
              <a:rPr lang="it-IT" dirty="0" err="1" smtClean="0"/>
              <a:t>coordinación</a:t>
            </a:r>
            <a:r>
              <a:rPr lang="it-IT" dirty="0" smtClean="0"/>
              <a:t>, </a:t>
            </a:r>
            <a:r>
              <a:rPr lang="it-IT" dirty="0" err="1" smtClean="0"/>
              <a:t>también</a:t>
            </a:r>
            <a:r>
              <a:rPr lang="it-IT" dirty="0" smtClean="0"/>
              <a:t> en fase de </a:t>
            </a:r>
            <a:r>
              <a:rPr lang="it-IT" dirty="0" err="1" smtClean="0"/>
              <a:t>prevención</a:t>
            </a:r>
            <a:endParaRPr lang="it-IT" dirty="0"/>
          </a:p>
        </p:txBody>
      </p:sp>
    </p:spTree>
    <p:extLst>
      <p:ext uri="{BB962C8B-B14F-4D97-AF65-F5344CB8AC3E}">
        <p14:creationId xmlns:mc="http://schemas.openxmlformats.org/markup-compatibility/2006" xmlns:mv="urn:schemas-microsoft-com:mac:vml" xmlns:p14="http://schemas.microsoft.com/office/powerpoint/2010/main" xmlns="" val="1838777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t>IberRED</a:t>
            </a:r>
            <a:endParaRPr lang="it-IT" dirty="0"/>
          </a:p>
        </p:txBody>
      </p:sp>
      <p:pic>
        <p:nvPicPr>
          <p:cNvPr id="4" name="Immagine 3"/>
          <p:cNvPicPr>
            <a:picLocks noChangeAspect="1"/>
          </p:cNvPicPr>
          <p:nvPr/>
        </p:nvPicPr>
        <p:blipFill>
          <a:blip r:embed="rId2" cstate="print"/>
          <a:stretch>
            <a:fillRect/>
          </a:stretch>
        </p:blipFill>
        <p:spPr>
          <a:xfrm>
            <a:off x="1799905" y="2209522"/>
            <a:ext cx="6306193" cy="2438956"/>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2641172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692</TotalTime>
  <Words>2368</Words>
  <Application>Microsoft Office PowerPoint</Application>
  <PresentationFormat>A4 (210 x 297 mm)</PresentationFormat>
  <Paragraphs>124</Paragraphs>
  <Slides>26</Slides>
  <Notes>1</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Tema di Office</vt:lpstr>
      <vt:lpstr>LA COOPERACIÓN INTERNACIONAL</vt:lpstr>
      <vt:lpstr>Diapositiva 2</vt:lpstr>
      <vt:lpstr>Diapositiva 3</vt:lpstr>
      <vt:lpstr>Tratado de Lisboa del 13.12.2007</vt:lpstr>
      <vt:lpstr>Art. 3 del Tratado de la Unión Europea «espacio de libertad, seguridad y justicia»</vt:lpstr>
      <vt:lpstr>LOS SUJETOS DE LA COOPERACIÓN EUROJUST – decisión CE 2002 (modificada en 2008)</vt:lpstr>
      <vt:lpstr>Red Judicial Europea (EJN)  Acción Común del Consejo Europeo del 29.6.1998</vt:lpstr>
      <vt:lpstr>Diapositiva 8</vt:lpstr>
      <vt:lpstr>IberRED</vt:lpstr>
      <vt:lpstr>MOU</vt:lpstr>
      <vt:lpstr>Magistrados de enlace</vt:lpstr>
      <vt:lpstr>OLAF: Decisión CE 1999/352</vt:lpstr>
      <vt:lpstr>  EUROPOL Reglamento UE 2016/794 del 11 de mayo de 2016, entrado en vigor el 1 de mayo de 2017 </vt:lpstr>
      <vt:lpstr> Las competencias de la D.N.A.  en materia de relaciones jurídicas internacionales</vt:lpstr>
      <vt:lpstr>Las relaciones entre DNA y EUROJUST</vt:lpstr>
      <vt:lpstr>EL PROTOCOLO DE TRABAJO ENTRE DNA Y EUROJUST</vt:lpstr>
      <vt:lpstr>        Las relaciones jurídicas con las autoridades y los organismos nacionales en materia de cooperación internacional</vt:lpstr>
      <vt:lpstr>Las relaciones jurídicas con las autoridades y los organismos internacionales en materia de cooperación judicial internacional</vt:lpstr>
      <vt:lpstr> La gestión de las comisiones rogatorias y de las órdenes europeas de investigación (O.E.I.)</vt:lpstr>
      <vt:lpstr>Las O.E.I. concernientes delitos contemplados por el art. 51.3 bis y 51.3 quater del Código Procesal Penal – El rol de la DNA en las relaciones con las Procuradurías distritales</vt:lpstr>
      <vt:lpstr> LOS INSTRUMENTOS DE LA COOPERACIÓN  </vt:lpstr>
      <vt:lpstr>Diapositiva 22</vt:lpstr>
      <vt:lpstr>La orden europea de detención (O.E.D.)</vt:lpstr>
      <vt:lpstr>La orden Europea de Investigación (O.E.I.) </vt:lpstr>
      <vt:lpstr>  Los equipos comunes de investigación  </vt:lpstr>
      <vt:lpstr>Diapositiva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Ramini Marco</dc:creator>
  <cp:lastModifiedBy>Emilia Ismael</cp:lastModifiedBy>
  <cp:revision>66</cp:revision>
  <cp:lastPrinted>2019-03-14T17:02:27Z</cp:lastPrinted>
  <dcterms:created xsi:type="dcterms:W3CDTF">2019-03-20T17:00:34Z</dcterms:created>
  <dcterms:modified xsi:type="dcterms:W3CDTF">2019-03-21T21:05:40Z</dcterms:modified>
</cp:coreProperties>
</file>