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9942513" cy="6761163"/>
  <p:embeddedFontLst>
    <p:embeddedFont>
      <p:font typeface="Arim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309506" cy="33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30687" y="1"/>
            <a:ext cx="4309506" cy="33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21646"/>
            <a:ext cx="4309506" cy="33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30687" y="6421646"/>
            <a:ext cx="4309506" cy="33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6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>
            <a:spLocks noGrp="1"/>
          </p:cNvSpPr>
          <p:nvPr>
            <p:ph type="body" idx="1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40000">
              <a:srgbClr val="FDFDFD"/>
            </a:gs>
            <a:gs pos="100000">
              <a:srgbClr val="7A7A7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caditalia.it/UIF/terrorismo/list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9B9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7" descr="LogoC_XX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762000"/>
            <a:ext cx="5181600" cy="358677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7"/>
          <p:cNvSpPr txBox="1"/>
          <p:nvPr/>
        </p:nvSpPr>
        <p:spPr>
          <a:xfrm>
            <a:off x="1066800" y="4724400"/>
            <a:ext cx="7010400" cy="152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26-28 marzo 2019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Buenos Aires, Argentina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>
            <a:spLocks noGrp="1"/>
          </p:cNvSpPr>
          <p:nvPr>
            <p:ph type="title"/>
          </p:nvPr>
        </p:nvSpPr>
        <p:spPr>
          <a:xfrm>
            <a:off x="755650" y="274638"/>
            <a:ext cx="7416800" cy="12827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/>
              <a:t> </a:t>
            </a:r>
            <a:r>
              <a:rPr lang="it-IT" sz="2800" b="1">
                <a:solidFill>
                  <a:schemeClr val="lt1"/>
                </a:solidFill>
              </a:rPr>
              <a:t>A. Indicadores de anomalía generales</a:t>
            </a:r>
            <a:endParaRPr sz="3200" b="1">
              <a:solidFill>
                <a:schemeClr val="lt1"/>
              </a:solidFill>
            </a:endParaRPr>
          </a:p>
        </p:txBody>
      </p:sp>
      <p:sp>
        <p:nvSpPr>
          <p:cNvPr id="297" name="Google Shape;297;p46"/>
          <p:cNvSpPr txBox="1"/>
          <p:nvPr/>
        </p:nvSpPr>
        <p:spPr>
          <a:xfrm>
            <a:off x="971550" y="5032375"/>
            <a:ext cx="705643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6"/>
          <p:cNvSpPr txBox="1">
            <a:spLocks noGrp="1"/>
          </p:cNvSpPr>
          <p:nvPr>
            <p:ph type="body" idx="1"/>
          </p:nvPr>
        </p:nvSpPr>
        <p:spPr>
          <a:xfrm>
            <a:off x="827088" y="1989138"/>
            <a:ext cx="7345362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1"/>
              <a:t>3.	Connectados a los medios de pago:</a:t>
            </a:r>
            <a:endParaRPr sz="1200" b="1">
              <a:solidFill>
                <a:srgbClr val="FF0000"/>
              </a:solidFill>
            </a:endParaRPr>
          </a:p>
          <a:p>
            <a:pPr marL="381000" lvl="0" indent="-2540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/>
          </a:p>
          <a:p>
            <a:pPr marL="381000" lvl="0" indent="-3810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1"/>
              <a:t>Por ejemplo:</a:t>
            </a:r>
            <a:br>
              <a:rPr lang="it-IT" sz="2000" b="1"/>
            </a:br>
            <a:endParaRPr sz="2000" b="1"/>
          </a:p>
          <a:p>
            <a:pPr marL="381000" lvl="0" indent="-3810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/>
              <a:t>Uso reiterado o de sumas importantes en efectivo;</a:t>
            </a:r>
            <a:endParaRPr sz="1800"/>
          </a:p>
          <a:p>
            <a:pPr marL="381000" lvl="0" indent="-3810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/>
              <a:t>Uso frecuentes de instrumentos de dinero electr</a:t>
            </a:r>
            <a:r>
              <a:rPr lang="it-IT" sz="1800">
                <a:latin typeface="Arial"/>
                <a:ea typeface="Arial"/>
                <a:cs typeface="Arial"/>
                <a:sym typeface="Arial"/>
              </a:rPr>
              <a:t>ó</a:t>
            </a:r>
            <a:r>
              <a:rPr lang="it-IT" sz="1800"/>
              <a:t>nico, en especial no nominativa, por sumas importantes; </a:t>
            </a:r>
            <a:endParaRPr sz="1800"/>
          </a:p>
          <a:p>
            <a:pPr marL="381000" lvl="0" indent="-3810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/>
              <a:t>Intervenci</a:t>
            </a:r>
            <a:r>
              <a:rPr lang="it-IT" sz="1800">
                <a:latin typeface="Arial"/>
                <a:ea typeface="Arial"/>
                <a:cs typeface="Arial"/>
                <a:sym typeface="Arial"/>
              </a:rPr>
              <a:t>ó</a:t>
            </a:r>
            <a:r>
              <a:rPr lang="it-IT" sz="1800"/>
              <a:t>n repentina e injustificada de un tercero que cubre la exposición del cliente mediante un pago unico de una suma importante en efectivo, que en su origen representaba un pago en cuotas; </a:t>
            </a:r>
            <a:endParaRPr sz="1800"/>
          </a:p>
          <a:p>
            <a:pPr marL="381000" lvl="0" indent="-3810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/>
              <a:t>Propopuesta de regularizar  los pagos con medios de sujetos ajenos a una relación de negocios.</a:t>
            </a:r>
            <a:br>
              <a:rPr lang="it-IT" sz="1400"/>
            </a:b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>
            <a:spLocks noGrp="1"/>
          </p:cNvSpPr>
          <p:nvPr>
            <p:ph type="title"/>
          </p:nvPr>
        </p:nvSpPr>
        <p:spPr>
          <a:xfrm>
            <a:off x="755650" y="274638"/>
            <a:ext cx="7416800" cy="12827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/>
              <a:t> </a:t>
            </a:r>
            <a:r>
              <a:rPr lang="it-IT" sz="2800" b="1">
                <a:solidFill>
                  <a:schemeClr val="lt1"/>
                </a:solidFill>
              </a:rPr>
              <a:t>B. Indicadores de anomalía especificos</a:t>
            </a:r>
            <a:endParaRPr sz="3200" b="1">
              <a:solidFill>
                <a:schemeClr val="lt1"/>
              </a:solidFill>
            </a:endParaRPr>
          </a:p>
        </p:txBody>
      </p:sp>
      <p:sp>
        <p:nvSpPr>
          <p:cNvPr id="304" name="Google Shape;304;p47"/>
          <p:cNvSpPr txBox="1"/>
          <p:nvPr/>
        </p:nvSpPr>
        <p:spPr>
          <a:xfrm>
            <a:off x="971550" y="5032375"/>
            <a:ext cx="705643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7"/>
          <p:cNvSpPr txBox="1">
            <a:spLocks noGrp="1"/>
          </p:cNvSpPr>
          <p:nvPr>
            <p:ph type="body" idx="1"/>
          </p:nvPr>
        </p:nvSpPr>
        <p:spPr>
          <a:xfrm>
            <a:off x="827088" y="1773238"/>
            <a:ext cx="7345362" cy="475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lvl="0" indent="-266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1"/>
              <a:t>Los indicadores especificos son individualizados según las tipologías de las actividades ejercidas por los operadores.</a:t>
            </a:r>
            <a:endParaRPr/>
          </a:p>
          <a:p>
            <a:pPr marL="266700" lvl="0" indent="-2667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/>
          </a:p>
          <a:p>
            <a:pPr marL="266700" lvl="0" indent="-2667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1"/>
              <a:t>Por ejemplo:</a:t>
            </a:r>
            <a:endParaRPr sz="2000" b="1"/>
          </a:p>
          <a:p>
            <a:pPr marL="266700" lvl="0" indent="-2667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1" i="1"/>
              <a:t>     </a:t>
            </a:r>
            <a:endParaRPr sz="1800" b="1" i="1"/>
          </a:p>
          <a:p>
            <a:pPr marL="266700" lvl="0" indent="-2667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/>
              <a:t>Solicitudes de custodia o transporte de dinero en efectivo de sumas importantes en comparación con el perfil econ</a:t>
            </a:r>
            <a:r>
              <a:rPr lang="it-IT" sz="1800">
                <a:latin typeface="Arial"/>
                <a:ea typeface="Arial"/>
                <a:cs typeface="Arial"/>
                <a:sym typeface="Arial"/>
              </a:rPr>
              <a:t>ó</a:t>
            </a:r>
            <a:r>
              <a:rPr lang="it-IT" sz="1800"/>
              <a:t>mico-patrimonial del cliente; </a:t>
            </a:r>
            <a:endParaRPr/>
          </a:p>
          <a:p>
            <a:pPr marL="266700" lvl="0" indent="-2667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/>
              <a:t>Frecuencia de solicitudes de transferencias en efectivo a favor del mismo beneficiario sin una razón justificada;</a:t>
            </a:r>
            <a:endParaRPr sz="1800"/>
          </a:p>
          <a:p>
            <a:pPr marL="266700" lvl="0" indent="-2667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it-IT" sz="1800">
                <a:solidFill>
                  <a:srgbClr val="000000"/>
                </a:solidFill>
                <a:latin typeface="Arial "/>
                <a:ea typeface="Arial "/>
                <a:cs typeface="Arial "/>
                <a:sym typeface="Arial "/>
              </a:rPr>
              <a:t>Inversiones inmobiliarias por sumas incoherentes con el perfil economico- patrimonal del cliente; </a:t>
            </a:r>
            <a:endParaRPr sz="1800">
              <a:solidFill>
                <a:srgbClr val="000000"/>
              </a:solidFill>
              <a:latin typeface="Arial "/>
              <a:ea typeface="Arial "/>
              <a:cs typeface="Arial "/>
              <a:sym typeface="Arial "/>
            </a:endParaRPr>
          </a:p>
          <a:p>
            <a:pPr marL="266700" lvl="0" indent="-2667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it-IT" sz="1800">
                <a:solidFill>
                  <a:srgbClr val="000000"/>
                </a:solidFill>
                <a:latin typeface="Arial "/>
                <a:ea typeface="Arial "/>
                <a:cs typeface="Arial "/>
                <a:sym typeface="Arial "/>
              </a:rPr>
              <a:t>Compras o ventas de inmuebles en efectivo por sumas importantes, es decir por un precio muy superior al valor del mercado; </a:t>
            </a:r>
            <a:endParaRPr/>
          </a:p>
          <a:p>
            <a:pPr marL="266700" lvl="0" indent="-2667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it-IT" sz="1800">
                <a:solidFill>
                  <a:srgbClr val="000000"/>
                </a:solidFill>
                <a:latin typeface="Arial "/>
                <a:ea typeface="Arial "/>
                <a:cs typeface="Arial "/>
                <a:sym typeface="Arial "/>
              </a:rPr>
              <a:t>Alimentaci</a:t>
            </a:r>
            <a:r>
              <a:rPr lang="it-IT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ón de la cuenta del juego en linea de parte de terceros y aumento repentino de jugadas en una cuenta inactiva.</a:t>
            </a:r>
            <a:endParaRPr sz="1800">
              <a:solidFill>
                <a:srgbClr val="FF0000"/>
              </a:solidFill>
            </a:endParaRPr>
          </a:p>
          <a:p>
            <a:pPr marL="266700" lvl="0" indent="-26670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br>
              <a:rPr lang="it-IT" sz="1000"/>
            </a:b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>
            <a:spLocks noGrp="1"/>
          </p:cNvSpPr>
          <p:nvPr>
            <p:ph type="title"/>
          </p:nvPr>
        </p:nvSpPr>
        <p:spPr>
          <a:xfrm>
            <a:off x="755650" y="274638"/>
            <a:ext cx="7416800" cy="12827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</a:rPr>
              <a:t>Criterios y modalidades para cumplir con la obligaci</a:t>
            </a: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ón de las informaciones de las operaciones sospechosas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311" name="Google Shape;311;p48"/>
          <p:cNvSpPr txBox="1"/>
          <p:nvPr/>
        </p:nvSpPr>
        <p:spPr>
          <a:xfrm>
            <a:off x="971550" y="5032375"/>
            <a:ext cx="705643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8"/>
          <p:cNvSpPr txBox="1">
            <a:spLocks noGrp="1"/>
          </p:cNvSpPr>
          <p:nvPr>
            <p:ph type="body" idx="1"/>
          </p:nvPr>
        </p:nvSpPr>
        <p:spPr>
          <a:xfrm>
            <a:off x="827088" y="2133600"/>
            <a:ext cx="7200900" cy="26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2400" b="1"/>
              <a:t>Cuando plantear una señalaci</a:t>
            </a:r>
            <a:r>
              <a:rPr lang="it-IT" sz="2400" b="1">
                <a:latin typeface="Arial"/>
                <a:ea typeface="Arial"/>
                <a:cs typeface="Arial"/>
                <a:sym typeface="Arial"/>
              </a:rPr>
              <a:t>ón:</a:t>
            </a:r>
            <a:endParaRPr/>
          </a:p>
          <a:p>
            <a:pPr marL="361950" lvl="0" indent="-3619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/>
          </a:p>
          <a:p>
            <a:pPr marL="361950" lvl="0" indent="-36195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it-IT" sz="2400"/>
              <a:t>Si el operador tiene sospechos de blanqueos o de financiamiento del terrorismo, tiene que efectuar la señalaci</a:t>
            </a:r>
            <a:r>
              <a:rPr lang="it-IT" sz="2400">
                <a:latin typeface="Arial"/>
                <a:ea typeface="Arial"/>
                <a:cs typeface="Arial"/>
                <a:sym typeface="Arial"/>
              </a:rPr>
              <a:t>ón, absteniéndose de participar de la operación, a menos que su abstención pueda obstacular las investigaciones. </a:t>
            </a:r>
            <a:endParaRPr sz="2400"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/>
          <p:nvPr/>
        </p:nvSpPr>
        <p:spPr>
          <a:xfrm>
            <a:off x="971550" y="5032375"/>
            <a:ext cx="705643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 txBox="1">
            <a:spLocks noGrp="1"/>
          </p:cNvSpPr>
          <p:nvPr>
            <p:ph type="body" idx="1"/>
          </p:nvPr>
        </p:nvSpPr>
        <p:spPr>
          <a:xfrm>
            <a:off x="827088" y="1773238"/>
            <a:ext cx="7200900" cy="439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lvl="0" indent="-3619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2400" b="1"/>
              <a:t>Procedimiento de transmisi</a:t>
            </a:r>
            <a:r>
              <a:rPr lang="it-IT" sz="2400" b="1">
                <a:latin typeface="Arial"/>
                <a:ea typeface="Arial"/>
                <a:cs typeface="Arial"/>
                <a:sym typeface="Arial"/>
              </a:rPr>
              <a:t>ón:</a:t>
            </a:r>
            <a:endParaRPr sz="2400"/>
          </a:p>
          <a:p>
            <a:pPr marL="361950" lvl="0" indent="-36195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it-IT" sz="2400"/>
              <a:t>La </a:t>
            </a:r>
            <a:r>
              <a:rPr lang="it-IT" sz="2400" b="1"/>
              <a:t>señalaci</a:t>
            </a:r>
            <a:r>
              <a:rPr lang="it-IT" sz="2400" b="1">
                <a:latin typeface="Arial"/>
                <a:ea typeface="Arial"/>
                <a:cs typeface="Arial"/>
                <a:sym typeface="Arial"/>
              </a:rPr>
              <a:t>ó</a:t>
            </a:r>
            <a:r>
              <a:rPr lang="it-IT" sz="2400" b="1"/>
              <a:t>n</a:t>
            </a:r>
            <a:r>
              <a:rPr lang="it-IT" sz="2400"/>
              <a:t> es transmitida a la a la Unidad de Información Financiera (</a:t>
            </a:r>
            <a:r>
              <a:rPr lang="it-IT" sz="2400" b="1"/>
              <a:t>UIF</a:t>
            </a:r>
            <a:r>
              <a:rPr lang="it-IT" sz="2400"/>
              <a:t>) de la Banca de Italia, que puede suspender la ejecuci</a:t>
            </a:r>
            <a:r>
              <a:rPr lang="it-IT" sz="2400">
                <a:latin typeface="Arial"/>
                <a:ea typeface="Arial"/>
                <a:cs typeface="Arial"/>
                <a:sym typeface="Arial"/>
              </a:rPr>
              <a:t>ón de las operaciones sospechosas por cinco días como máximo</a:t>
            </a:r>
            <a:r>
              <a:rPr lang="it-IT" sz="2400"/>
              <a:t>, siempre y cuando esto no prejudique las investigaciones.</a:t>
            </a:r>
            <a:endParaRPr/>
          </a:p>
          <a:p>
            <a:pPr marL="361950" lvl="0" indent="-36195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it-IT" sz="2400"/>
              <a:t>La transmissi</a:t>
            </a:r>
            <a:r>
              <a:rPr lang="it-IT" sz="2400">
                <a:latin typeface="Arial"/>
                <a:ea typeface="Arial"/>
                <a:cs typeface="Arial"/>
                <a:sym typeface="Arial"/>
              </a:rPr>
              <a:t>ón de las señalaciones y Unidad </a:t>
            </a:r>
            <a:r>
              <a:rPr lang="it-IT" sz="2400"/>
              <a:t>de Información Financiera y los órganos de investigaci</a:t>
            </a:r>
            <a:r>
              <a:rPr lang="it-IT" sz="2400">
                <a:latin typeface="Arial"/>
                <a:ea typeface="Arial"/>
                <a:cs typeface="Arial"/>
                <a:sym typeface="Arial"/>
              </a:rPr>
              <a:t>ón es por vía telematica, con modalidades idoneas para respetar la confidencialidad y la integridad de las informaciones transmitidas. </a:t>
            </a:r>
            <a:br>
              <a:rPr lang="it-IT" sz="2400"/>
            </a:br>
            <a:endParaRPr sz="2400"/>
          </a:p>
        </p:txBody>
      </p:sp>
      <p:sp>
        <p:nvSpPr>
          <p:cNvPr id="319" name="Google Shape;319;p49"/>
          <p:cNvSpPr/>
          <p:nvPr/>
        </p:nvSpPr>
        <p:spPr>
          <a:xfrm>
            <a:off x="684213" y="404813"/>
            <a:ext cx="7416800" cy="12827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Criterios y modalidades para el cumplimiento de la obligación de señalar las operaciones sospechosas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"/>
          <p:cNvSpPr txBox="1"/>
          <p:nvPr/>
        </p:nvSpPr>
        <p:spPr>
          <a:xfrm>
            <a:off x="971550" y="4149725"/>
            <a:ext cx="705643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 txBox="1">
            <a:spLocks noGrp="1"/>
          </p:cNvSpPr>
          <p:nvPr>
            <p:ph type="body" idx="1"/>
          </p:nvPr>
        </p:nvSpPr>
        <p:spPr>
          <a:xfrm>
            <a:off x="827088" y="1916832"/>
            <a:ext cx="7200900" cy="309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2400" b="1"/>
              <a:t>Las investigaciones</a:t>
            </a:r>
            <a:endParaRPr sz="2400" b="1"/>
          </a:p>
          <a:p>
            <a:pPr marL="0" lvl="0" indent="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  <a:p>
            <a:pPr marL="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/>
              <a:t>Las autoridades responsables de las actividades de investigaci</a:t>
            </a:r>
            <a:r>
              <a:rPr lang="it-IT" sz="2000">
                <a:latin typeface="Arial"/>
                <a:ea typeface="Arial"/>
                <a:cs typeface="Arial"/>
                <a:sym typeface="Arial"/>
              </a:rPr>
              <a:t>ón y de las verificaciones económico-financieras, pueden confirmar el fundamento de la señalación, individualizando las conecciones con las actividades de blanqueo o de financiamiento del terrorismo. </a:t>
            </a:r>
            <a:br>
              <a:rPr lang="it-IT" sz="2000"/>
            </a:br>
            <a:r>
              <a:rPr lang="it-IT" sz="2000"/>
              <a:t>Las investigaciones sobre la financiación del terrorismo son muy complejas y detalladas: los recursos que se emplean, usualmente son sumas moderadas y de proveniencia lícita y no siempre son conectados a la notoriedad del cliente.</a:t>
            </a:r>
            <a:endParaRPr sz="2000"/>
          </a:p>
          <a:p>
            <a:pPr marL="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  <a:p>
            <a:pPr marL="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  <p:sp>
        <p:nvSpPr>
          <p:cNvPr id="326" name="Google Shape;326;p50"/>
          <p:cNvSpPr txBox="1">
            <a:spLocks noGrp="1"/>
          </p:cNvSpPr>
          <p:nvPr>
            <p:ph type="title"/>
          </p:nvPr>
        </p:nvSpPr>
        <p:spPr>
          <a:xfrm>
            <a:off x="755576" y="274638"/>
            <a:ext cx="7416874" cy="1354162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</a:rPr>
              <a:t>Criterios y modalidades por el cumplimiento de la obligación de señalar las operaciones sospechosas</a:t>
            </a:r>
            <a:endParaRPr sz="24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1"/>
          <p:cNvSpPr txBox="1"/>
          <p:nvPr/>
        </p:nvSpPr>
        <p:spPr>
          <a:xfrm>
            <a:off x="971550" y="4149725"/>
            <a:ext cx="705643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 txBox="1">
            <a:spLocks noGrp="1"/>
          </p:cNvSpPr>
          <p:nvPr>
            <p:ph type="body" idx="1"/>
          </p:nvPr>
        </p:nvSpPr>
        <p:spPr>
          <a:xfrm>
            <a:off x="827088" y="1773238"/>
            <a:ext cx="7200900" cy="50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lvl="0" indent="-3619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/>
              <a:t>Se establecen </a:t>
            </a:r>
            <a:r>
              <a:rPr lang="it-IT" sz="2200" b="1"/>
              <a:t>sanciones administrativas </a:t>
            </a:r>
            <a:r>
              <a:rPr lang="it-IT" sz="2200"/>
              <a:t>en el caso de que :</a:t>
            </a:r>
            <a:endParaRPr sz="2200" i="1" u="sng"/>
          </a:p>
          <a:p>
            <a:pPr marL="361950" lvl="0" indent="-36195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it-IT" sz="2000" b="1" i="1"/>
              <a:t>Violaci</a:t>
            </a:r>
            <a:r>
              <a:rPr lang="it-IT" sz="2000" b="1" i="1">
                <a:latin typeface="Arial"/>
                <a:ea typeface="Arial"/>
                <a:cs typeface="Arial"/>
                <a:sym typeface="Arial"/>
              </a:rPr>
              <a:t>ón de las obligaciones de señalación; </a:t>
            </a:r>
            <a:r>
              <a:rPr lang="it-IT" sz="2000">
                <a:latin typeface="Arial"/>
                <a:ea typeface="Arial"/>
                <a:cs typeface="Arial"/>
                <a:sym typeface="Arial"/>
              </a:rPr>
              <a:t>a menos que el hecho constituya un crimen,  el ocultamiento de la señalación de operaciones sospechosas se castigan con una sanción pecuniaria de </a:t>
            </a:r>
            <a:br>
              <a:rPr lang="it-IT" sz="2000"/>
            </a:br>
            <a:r>
              <a:rPr lang="it-IT" sz="2000"/>
              <a:t>1% a 40% de la suma de la operaci</a:t>
            </a:r>
            <a:r>
              <a:rPr lang="it-IT" sz="2000">
                <a:latin typeface="Arial"/>
                <a:ea typeface="Arial"/>
                <a:cs typeface="Arial"/>
                <a:sym typeface="Arial"/>
              </a:rPr>
              <a:t>ón no señalada; </a:t>
            </a:r>
            <a:endParaRPr/>
          </a:p>
          <a:p>
            <a:pPr marL="361950" lvl="0" indent="-36195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it-IT" sz="2000" b="1" i="1">
                <a:latin typeface="Arial"/>
                <a:ea typeface="Arial"/>
                <a:cs typeface="Arial"/>
                <a:sym typeface="Arial"/>
              </a:rPr>
              <a:t>El incumplimiento de la orden de suspensión</a:t>
            </a:r>
            <a:r>
              <a:rPr lang="it-IT" sz="2000" b="1" i="1"/>
              <a:t>,</a:t>
            </a:r>
            <a:r>
              <a:rPr lang="it-IT" sz="2000"/>
              <a:t> impartido por la UIF;  el incumplimiento de la orden de suspensi</a:t>
            </a:r>
            <a:r>
              <a:rPr lang="it-IT" sz="2000">
                <a:latin typeface="Arial"/>
                <a:ea typeface="Arial"/>
                <a:cs typeface="Arial"/>
                <a:sym typeface="Arial"/>
              </a:rPr>
              <a:t>ón es sancionado con una multa de </a:t>
            </a:r>
            <a:r>
              <a:rPr lang="it-IT" sz="2000"/>
              <a:t>5.000 a 200.000 euro.</a:t>
            </a:r>
            <a:endParaRPr/>
          </a:p>
          <a:p>
            <a:pPr marL="361950" lvl="0" indent="-3619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it-IT" sz="2200"/>
              <a:t>Se establecen </a:t>
            </a:r>
            <a:r>
              <a:rPr lang="it-IT" sz="2200" b="1"/>
              <a:t>sanciones penales</a:t>
            </a:r>
            <a:r>
              <a:rPr lang="it-IT" sz="2200"/>
              <a:t> en el caso de que:</a:t>
            </a:r>
            <a:r>
              <a:rPr lang="it-IT" sz="2800"/>
              <a:t> </a:t>
            </a:r>
            <a:endParaRPr sz="2800"/>
          </a:p>
          <a:p>
            <a:pPr marL="361950" lvl="0" indent="-36195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it-IT" sz="2000" b="1" i="1"/>
              <a:t>Violaci</a:t>
            </a:r>
            <a:r>
              <a:rPr lang="it-IT" sz="2000" b="1" i="1">
                <a:latin typeface="Arial"/>
                <a:ea typeface="Arial"/>
                <a:cs typeface="Arial"/>
                <a:sym typeface="Arial"/>
              </a:rPr>
              <a:t>ó</a:t>
            </a:r>
            <a:r>
              <a:rPr lang="it-IT" sz="2000" b="1" i="1"/>
              <a:t>n de las prohibiciones de comunicaci</a:t>
            </a:r>
            <a:r>
              <a:rPr lang="it-IT" sz="2000" b="1" i="1">
                <a:latin typeface="Arial"/>
                <a:ea typeface="Arial"/>
                <a:cs typeface="Arial"/>
                <a:sym typeface="Arial"/>
              </a:rPr>
              <a:t>ón</a:t>
            </a:r>
            <a:r>
              <a:rPr lang="it-IT" sz="2000" b="1" i="1"/>
              <a:t>.</a:t>
            </a:r>
            <a:br>
              <a:rPr lang="it-IT" sz="2000"/>
            </a:br>
            <a:r>
              <a:rPr lang="it-IT" sz="2000"/>
              <a:t>Quien no respeta las prohibiciones de cominicaci</a:t>
            </a:r>
            <a:r>
              <a:rPr lang="it-IT" sz="2000">
                <a:latin typeface="Arial"/>
                <a:ea typeface="Arial"/>
                <a:cs typeface="Arial"/>
                <a:sym typeface="Arial"/>
              </a:rPr>
              <a:t>ón es sancionado con  la detención de seis meses a un año y una multa de </a:t>
            </a:r>
            <a:r>
              <a:rPr lang="it-IT" sz="2000"/>
              <a:t>5.000 a 50.000 euro” (art. 55, c. 8 D.Lgs. 231/2007).</a:t>
            </a:r>
            <a:endParaRPr/>
          </a:p>
          <a:p>
            <a:pPr marL="361950" lvl="0" indent="-3619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br>
              <a:rPr lang="it-IT" sz="2800"/>
            </a:br>
            <a:endParaRPr sz="2800"/>
          </a:p>
        </p:txBody>
      </p:sp>
      <p:sp>
        <p:nvSpPr>
          <p:cNvPr id="333" name="Google Shape;333;p51"/>
          <p:cNvSpPr txBox="1">
            <a:spLocks noGrp="1"/>
          </p:cNvSpPr>
          <p:nvPr>
            <p:ph type="title"/>
          </p:nvPr>
        </p:nvSpPr>
        <p:spPr>
          <a:xfrm>
            <a:off x="755650" y="274638"/>
            <a:ext cx="7416800" cy="12827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</a:rPr>
              <a:t> Sanciones </a:t>
            </a:r>
            <a:endParaRPr sz="2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2"/>
          <p:cNvSpPr txBox="1"/>
          <p:nvPr/>
        </p:nvSpPr>
        <p:spPr>
          <a:xfrm>
            <a:off x="971550" y="4149725"/>
            <a:ext cx="705643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 txBox="1">
            <a:spLocks noGrp="1"/>
          </p:cNvSpPr>
          <p:nvPr>
            <p:ph type="body" idx="1"/>
          </p:nvPr>
        </p:nvSpPr>
        <p:spPr>
          <a:xfrm>
            <a:off x="827088" y="1916113"/>
            <a:ext cx="7200900" cy="410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it-IT" sz="1700"/>
              <a:t>Las </a:t>
            </a:r>
            <a:r>
              <a:rPr lang="it-IT" sz="1700" b="1"/>
              <a:t>obligaciones de información </a:t>
            </a:r>
            <a:r>
              <a:rPr lang="it-IT" sz="1700"/>
              <a:t>no constituyen violaci</a:t>
            </a:r>
            <a:r>
              <a:rPr lang="it-IT" sz="1700">
                <a:latin typeface="Arial"/>
                <a:ea typeface="Arial"/>
                <a:cs typeface="Arial"/>
                <a:sym typeface="Arial"/>
              </a:rPr>
              <a:t>ón: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it-IT" sz="1700"/>
              <a:t>De las obligaciones de confidencialidad;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it-IT" sz="1700"/>
              <a:t>Del secreto profesional;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it-IT" sz="1700"/>
              <a:t>De restricciones a la comunicaci</a:t>
            </a:r>
            <a:r>
              <a:rPr lang="it-IT" sz="1700">
                <a:latin typeface="Arial"/>
                <a:ea typeface="Arial"/>
                <a:cs typeface="Arial"/>
                <a:sym typeface="Arial"/>
              </a:rPr>
              <a:t>ón de informaciones indicadas en el contrato o en disposiciones legislativas, reglamentarias o administrativas, y si actuadas por el fin de la norma y en buena fe, no implican responsabilidad de ninguna tipología.</a:t>
            </a:r>
            <a:endParaRPr sz="1700"/>
          </a:p>
          <a:p>
            <a:pPr marL="0" lvl="0" indent="0" algn="just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endParaRPr sz="1700"/>
          </a:p>
          <a:p>
            <a:pPr marL="0" lvl="0" indent="0" algn="just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rPr lang="it-IT" sz="1700"/>
              <a:t>Las informaciones de las señalaciones de operaciones sospechosas, ambas en el contenido y en la ejecuci</a:t>
            </a:r>
            <a:r>
              <a:rPr lang="it-IT" sz="1700">
                <a:latin typeface="Arial"/>
                <a:ea typeface="Arial"/>
                <a:cs typeface="Arial"/>
                <a:sym typeface="Arial"/>
              </a:rPr>
              <a:t>ón, son sujetas a confidencialidad. </a:t>
            </a:r>
            <a:endParaRPr sz="1700"/>
          </a:p>
          <a:p>
            <a:pPr marL="0" lvl="0" indent="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rPr lang="it-IT" sz="1700"/>
              <a:t>Los operadores tienen que adoptar todas las medidas para aseguarar la máxima confidencialidad en las operaciones e identidades del informante. Los actos y los documentos  que incluyen las generalidades del informante  quedarán en reserva y </a:t>
            </a:r>
            <a:r>
              <a:rPr lang="it-IT" sz="1800"/>
              <a:t>tienen carácter confidencial.</a:t>
            </a:r>
            <a:endParaRPr sz="1700"/>
          </a:p>
        </p:txBody>
      </p:sp>
      <p:sp>
        <p:nvSpPr>
          <p:cNvPr id="340" name="Google Shape;340;p52"/>
          <p:cNvSpPr txBox="1">
            <a:spLocks noGrp="1"/>
          </p:cNvSpPr>
          <p:nvPr>
            <p:ph type="title"/>
          </p:nvPr>
        </p:nvSpPr>
        <p:spPr>
          <a:xfrm>
            <a:off x="827088" y="333375"/>
            <a:ext cx="7345362" cy="10795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/>
              <a:t> </a:t>
            </a:r>
            <a:r>
              <a:rPr lang="it-IT" sz="2800" b="1">
                <a:solidFill>
                  <a:schemeClr val="lt1"/>
                </a:solidFill>
              </a:rPr>
              <a:t>Tutela de la confidencialidad y de las obligaciones de informaci</a:t>
            </a:r>
            <a:r>
              <a:rPr lang="it-IT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ón</a:t>
            </a:r>
            <a:endParaRPr sz="2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9B9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53" descr="LogoC_XX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762000"/>
            <a:ext cx="5181600" cy="358677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3"/>
          <p:cNvSpPr txBox="1"/>
          <p:nvPr/>
        </p:nvSpPr>
        <p:spPr>
          <a:xfrm>
            <a:off x="1066800" y="4724400"/>
            <a:ext cx="7010400" cy="152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26-28 marzo 2019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Buenos Aires, Argentina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9B9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 descr="DNA_logo_vett.pdf"/>
          <p:cNvSpPr/>
          <p:nvPr/>
        </p:nvSpPr>
        <p:spPr>
          <a:xfrm>
            <a:off x="1143000" y="227866"/>
            <a:ext cx="2203038" cy="1943245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38"/>
          <p:cNvSpPr/>
          <p:nvPr/>
        </p:nvSpPr>
        <p:spPr>
          <a:xfrm>
            <a:off x="1684142" y="2971800"/>
            <a:ext cx="59323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Dr. Cesare Sirignano</a:t>
            </a:r>
            <a:endParaRPr sz="4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6" name="Google Shape;246;p38"/>
          <p:cNvSpPr/>
          <p:nvPr/>
        </p:nvSpPr>
        <p:spPr>
          <a:xfrm>
            <a:off x="1143000" y="4495800"/>
            <a:ext cx="6702075" cy="1425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Procurador Suplente Nacional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Antimafia y Antiterrorismo</a:t>
            </a:r>
            <a:endParaRPr sz="3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47" name="Google Shape;247;p38" descr="LogoC_XX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380162"/>
            <a:ext cx="2587275" cy="179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>
            <a:spLocks noGrp="1"/>
          </p:cNvSpPr>
          <p:nvPr>
            <p:ph type="ctrTitle"/>
          </p:nvPr>
        </p:nvSpPr>
        <p:spPr>
          <a:xfrm>
            <a:off x="1116013" y="3141663"/>
            <a:ext cx="6840537" cy="1871662"/>
          </a:xfrm>
          <a:prstGeom prst="rect">
            <a:avLst/>
          </a:prstGeom>
          <a:solidFill>
            <a:srgbClr val="000080"/>
          </a:solidFill>
          <a:ln w="25400" cap="flat" cmpd="sng">
            <a:solidFill>
              <a:srgbClr val="000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lt1"/>
                </a:solidFill>
              </a:rPr>
              <a:t>Indicadores de anomalía para detectar las transacciones sospechosas de blanqueo o de financiamiento del terrorismo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53" name="Google Shape;253;p39" descr="H:\nuovo%20logo%20DN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5856" y="476673"/>
            <a:ext cx="2160000" cy="2090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>
            <a:spLocks noGrp="1"/>
          </p:cNvSpPr>
          <p:nvPr>
            <p:ph type="title"/>
          </p:nvPr>
        </p:nvSpPr>
        <p:spPr>
          <a:xfrm>
            <a:off x="900113" y="274638"/>
            <a:ext cx="7272337" cy="11430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lt1"/>
                </a:solidFill>
              </a:rPr>
              <a:t>Los destinatarios</a:t>
            </a:r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body" idx="1"/>
          </p:nvPr>
        </p:nvSpPr>
        <p:spPr>
          <a:xfrm>
            <a:off x="827088" y="1773238"/>
            <a:ext cx="7489825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2222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2400"/>
              <a:t>Los destinatarios de las medidas son los operadores no financieros (esa categoría incluye actividades subordinadas a la posesión de licencias, autorizaciones o inscripciones en registros: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it-IT" sz="2400"/>
              <a:t>Recuperación de creditos en nombre de terceros; custodia y transporte de dinero en efectivo, títulos y valores;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it-IT" sz="2400"/>
              <a:t>Agencias de intermediación inmobiliaria;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it-IT" sz="2400"/>
              <a:t>Gestión de casas de juego autorizadas, oferta de juegos y apuestas telemáticas o por internet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it-IT" sz="2400"/>
              <a:t>Comercio, importaciones y exportaciones de oro, fabricación y exportación de objetos preciosos, comercio de antiguedades, casas de subastas y galerias de arte.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body" idx="1"/>
          </p:nvPr>
        </p:nvSpPr>
        <p:spPr>
          <a:xfrm>
            <a:off x="827088" y="2060575"/>
            <a:ext cx="7489825" cy="406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2400"/>
              <a:t>Se establece la obligación - para los operadores no financieros - de efectuar una señalación a la Unidad de Información Financiera de la Banca d’Italia, cuando «saben, sospechan o tienen motivos para sospechar de que haya una operación de blanqueo de dinero o de financiamiento del terrorismo».</a:t>
            </a:r>
            <a:endParaRPr sz="2400"/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/>
          </p:nvPr>
        </p:nvSpPr>
        <p:spPr>
          <a:xfrm>
            <a:off x="827088" y="274638"/>
            <a:ext cx="7345362" cy="11430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lt1"/>
                </a:solidFill>
              </a:rPr>
              <a:t>Obligación de información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>
            <a:spLocks noGrp="1"/>
          </p:cNvSpPr>
          <p:nvPr>
            <p:ph type="body" idx="1"/>
          </p:nvPr>
        </p:nvSpPr>
        <p:spPr>
          <a:xfrm>
            <a:off x="684213" y="2276475"/>
            <a:ext cx="7488237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br>
              <a:rPr lang="it-IT" sz="2400" i="1" u="sng">
                <a:solidFill>
                  <a:srgbClr val="FF0000"/>
                </a:solidFill>
              </a:rPr>
            </a:br>
            <a:r>
              <a:rPr lang="it-IT" sz="2400" i="1" u="sng"/>
              <a:t>Los indicadores de anomalía:</a:t>
            </a:r>
            <a:endParaRPr/>
          </a:p>
          <a:p>
            <a:pPr marL="361950" lvl="0" indent="-3619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i="1" u="sng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400"/>
              <a:t>Ayudan a los operadores a detectar las operaciones sospechosas de blanqueo o de financiamiento del terrorismo;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400"/>
              <a:t>Reducen los márgenes de incertitumbre relacionados con evaluaciones subjetivas o a comportamientos discrecionales;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400"/>
              <a:t>Contribuyen al cumplimiento correcto y homogéneo de las obligaciones de segnalación.</a:t>
            </a:r>
            <a:r>
              <a:rPr lang="it-IT" sz="2400" i="1"/>
              <a:t>	</a:t>
            </a:r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title"/>
          </p:nvPr>
        </p:nvSpPr>
        <p:spPr>
          <a:xfrm>
            <a:off x="755650" y="274638"/>
            <a:ext cx="7416800" cy="17145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3200" b="1">
                <a:solidFill>
                  <a:schemeClr val="lt1"/>
                </a:solidFill>
              </a:rPr>
            </a:br>
            <a:r>
              <a:rPr lang="it-IT" sz="3200" b="1">
                <a:solidFill>
                  <a:schemeClr val="lt1"/>
                </a:solidFill>
              </a:rPr>
              <a:t>Los indicadores de anomalía: </a:t>
            </a:r>
            <a:br>
              <a:rPr lang="it-IT" sz="3200" b="1">
                <a:solidFill>
                  <a:schemeClr val="lt1"/>
                </a:solidFill>
              </a:rPr>
            </a:br>
            <a:r>
              <a:rPr lang="it-IT" sz="2400" b="1" i="1">
                <a:solidFill>
                  <a:schemeClr val="lt1"/>
                </a:solidFill>
              </a:rPr>
              <a:t>se utilzan como «ayuda» para individualizar  las operaciones sospechosas</a:t>
            </a:r>
            <a:br>
              <a:rPr lang="it-IT" sz="2400" b="1">
                <a:solidFill>
                  <a:schemeClr val="lt1"/>
                </a:solidFill>
              </a:rPr>
            </a:b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body" idx="1"/>
          </p:nvPr>
        </p:nvSpPr>
        <p:spPr>
          <a:xfrm>
            <a:off x="827088" y="2276475"/>
            <a:ext cx="74168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800"/>
              <a:t>Los</a:t>
            </a:r>
            <a:r>
              <a:rPr lang="it-IT" sz="2800" b="1"/>
              <a:t> indicadores de anomalía </a:t>
            </a:r>
            <a:r>
              <a:rPr lang="it-IT" sz="2800"/>
              <a:t>se dividen en:</a:t>
            </a:r>
            <a:endParaRPr sz="2800"/>
          </a:p>
          <a:p>
            <a:pPr marL="609600" lvl="0" indent="-6096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AutoNum type="alphaUcPeriod"/>
            </a:pPr>
            <a:r>
              <a:rPr lang="it-IT" sz="2800" b="1"/>
              <a:t> indicadores generales, </a:t>
            </a:r>
            <a:r>
              <a:rPr lang="it-IT" sz="2800"/>
              <a:t>aplicables a todos los destinatarios;</a:t>
            </a:r>
            <a:endParaRPr sz="2800"/>
          </a:p>
          <a:p>
            <a:pPr marL="609600" lvl="0" indent="-609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AutoNum type="alphaUcPeriod"/>
            </a:pPr>
            <a:r>
              <a:rPr lang="it-IT" sz="2800" b="1"/>
              <a:t> indicadores especificos, </a:t>
            </a:r>
            <a:r>
              <a:rPr lang="it-IT" sz="2800"/>
              <a:t> diferentes según la actividad.</a:t>
            </a:r>
            <a:endParaRPr sz="2800"/>
          </a:p>
        </p:txBody>
      </p:sp>
      <p:sp>
        <p:nvSpPr>
          <p:cNvPr id="277" name="Google Shape;277;p43"/>
          <p:cNvSpPr txBox="1">
            <a:spLocks noGrp="1"/>
          </p:cNvSpPr>
          <p:nvPr>
            <p:ph type="title"/>
          </p:nvPr>
        </p:nvSpPr>
        <p:spPr>
          <a:xfrm>
            <a:off x="755650" y="274638"/>
            <a:ext cx="7416800" cy="12827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lt1"/>
                </a:solidFill>
              </a:rPr>
              <a:t>Los indicadores de anomalía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78" name="Google Shape;278;p43"/>
          <p:cNvSpPr txBox="1"/>
          <p:nvPr/>
        </p:nvSpPr>
        <p:spPr>
          <a:xfrm>
            <a:off x="971550" y="5032375"/>
            <a:ext cx="705643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3016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latin typeface="Arial "/>
              <a:ea typeface="Arial "/>
              <a:cs typeface="Arial "/>
              <a:sym typeface="Arial "/>
            </a:endParaRPr>
          </a:p>
          <a:p>
            <a:pPr marL="609600" lvl="0" indent="-428625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"/>
              <a:buAutoNum type="arabicPeriod"/>
            </a:pPr>
            <a:r>
              <a:rPr lang="it-IT" sz="2000" b="1">
                <a:latin typeface="Arial "/>
                <a:ea typeface="Arial "/>
                <a:cs typeface="Arial "/>
                <a:sym typeface="Arial "/>
              </a:rPr>
              <a:t>Connectados a la identidad o al comportamiento inusual del cliente</a:t>
            </a:r>
            <a:br>
              <a:rPr lang="it-IT" sz="2000" b="1">
                <a:solidFill>
                  <a:srgbClr val="000000"/>
                </a:solidFill>
                <a:latin typeface="Arial "/>
                <a:ea typeface="Arial "/>
                <a:cs typeface="Arial "/>
                <a:sym typeface="Arial "/>
              </a:rPr>
            </a:br>
            <a:endParaRPr sz="2000" b="1">
              <a:solidFill>
                <a:srgbClr val="000000"/>
              </a:solidFill>
              <a:latin typeface="Arial "/>
              <a:ea typeface="Arial "/>
              <a:cs typeface="Arial "/>
              <a:sym typeface="Arial "/>
            </a:endParaRPr>
          </a:p>
          <a:p>
            <a:pPr marL="609600" lvl="0" indent="-428625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"/>
              <a:buNone/>
            </a:pPr>
            <a:r>
              <a:rPr lang="it-IT" sz="2000" b="1">
                <a:solidFill>
                  <a:srgbClr val="000000"/>
                </a:solidFill>
                <a:latin typeface="Arial "/>
                <a:ea typeface="Arial "/>
                <a:cs typeface="Arial "/>
                <a:sym typeface="Arial "/>
              </a:rPr>
              <a:t>Por ejemplo:</a:t>
            </a:r>
            <a:endParaRPr sz="2000" b="1">
              <a:solidFill>
                <a:srgbClr val="000000"/>
              </a:solidFill>
              <a:latin typeface="Arial "/>
              <a:ea typeface="Arial "/>
              <a:cs typeface="Arial "/>
              <a:sym typeface="Arial "/>
            </a:endParaRPr>
          </a:p>
          <a:p>
            <a:pPr marL="609600" lvl="0" indent="-428625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sng"/>
          </a:p>
          <a:p>
            <a:pPr marL="609600" lvl="0" indent="-428625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/>
              <a:t>El cliente da informaciones claramente incorrectas, no completas o falsas; pide prestaciones tendientes a disimular el origen ilícito de los capitales, y está notoriamente relacionado a sujetos imputados en procedimientos penales;</a:t>
            </a:r>
            <a:endParaRPr sz="1800"/>
          </a:p>
          <a:p>
            <a:pPr marL="609600" lvl="0" indent="-428625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/>
              <a:t>El cliente demuestra no tener adecuado conocimiento  del tipo y objetivo de  transacción solicitada, creando la duda de que esté actuando  con fines ilícitos para tercera persona; </a:t>
            </a:r>
            <a:endParaRPr/>
          </a:p>
          <a:p>
            <a:pPr marL="609600" lvl="0" indent="-428625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/>
              <a:t>El cliente solicita hacer operaciones con sujetos nombrados en listados de personas o entidades involucradas con el financiamiento del terrorismo (</a:t>
            </a:r>
            <a:r>
              <a:rPr lang="it-IT" sz="1800" baseline="30000"/>
              <a:t>1</a:t>
            </a:r>
            <a:r>
              <a:rPr lang="it-IT" sz="1800"/>
              <a:t>).</a:t>
            </a:r>
            <a:r>
              <a:rPr lang="it-IT" sz="1600"/>
              <a:t> </a:t>
            </a:r>
            <a:endParaRPr/>
          </a:p>
          <a:p>
            <a:pPr marL="609600" lvl="0" indent="-327025" algn="just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/>
          </a:p>
          <a:p>
            <a:pPr marL="609600" lvl="0" indent="-428625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it-IT" sz="1000"/>
              <a:t>(</a:t>
            </a:r>
            <a:r>
              <a:rPr lang="it-IT" sz="1000" baseline="30000"/>
              <a:t>1</a:t>
            </a:r>
            <a:r>
              <a:rPr lang="it-IT" sz="1000"/>
              <a:t>) 	Il link alle liste di persone o enti attivi nel finanziamento del terrorismo è reperibile sul sito della UIF al seguente indirizzo: </a:t>
            </a:r>
            <a:r>
              <a:rPr lang="it-IT" sz="1000" u="sng">
                <a:solidFill>
                  <a:schemeClr val="hlink"/>
                </a:solidFill>
                <a:hlinkClick r:id="rId3"/>
              </a:rPr>
              <a:t>http://www.bancaditalia.it/UIF/terrorismo/liste</a:t>
            </a:r>
            <a:r>
              <a:rPr lang="it-IT" sz="1000"/>
              <a:t> </a:t>
            </a:r>
            <a:endParaRPr/>
          </a:p>
          <a:p>
            <a:pPr marL="609600" lvl="0" indent="-428625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br>
              <a:rPr lang="it-IT" sz="1000"/>
            </a:br>
            <a:endParaRPr sz="1000"/>
          </a:p>
        </p:txBody>
      </p:sp>
      <p:sp>
        <p:nvSpPr>
          <p:cNvPr id="284" name="Google Shape;284;p44"/>
          <p:cNvSpPr txBox="1">
            <a:spLocks noGrp="1"/>
          </p:cNvSpPr>
          <p:nvPr>
            <p:ph type="title"/>
          </p:nvPr>
        </p:nvSpPr>
        <p:spPr>
          <a:xfrm>
            <a:off x="684213" y="274638"/>
            <a:ext cx="7848600" cy="11430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 </a:t>
            </a:r>
            <a:r>
              <a:rPr lang="it-IT" sz="2800" b="1">
                <a:solidFill>
                  <a:schemeClr val="lt1"/>
                </a:solidFill>
              </a:rPr>
              <a:t>A.   Indicadores de anomalía generales</a:t>
            </a:r>
            <a:endParaRPr sz="2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>
            <a:spLocks noGrp="1"/>
          </p:cNvSpPr>
          <p:nvPr>
            <p:ph type="title"/>
          </p:nvPr>
        </p:nvSpPr>
        <p:spPr>
          <a:xfrm>
            <a:off x="755650" y="274638"/>
            <a:ext cx="7416800" cy="12827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/>
              <a:t> </a:t>
            </a:r>
            <a:r>
              <a:rPr lang="it-IT" sz="2800" b="1">
                <a:solidFill>
                  <a:schemeClr val="lt1"/>
                </a:solidFill>
              </a:rPr>
              <a:t>A. Indicadores de anomalía generales</a:t>
            </a:r>
            <a:endParaRPr sz="3200" b="1">
              <a:solidFill>
                <a:schemeClr val="lt1"/>
              </a:solidFill>
            </a:endParaRPr>
          </a:p>
        </p:txBody>
      </p:sp>
      <p:sp>
        <p:nvSpPr>
          <p:cNvPr id="290" name="Google Shape;290;p45"/>
          <p:cNvSpPr txBox="1"/>
          <p:nvPr/>
        </p:nvSpPr>
        <p:spPr>
          <a:xfrm>
            <a:off x="971550" y="5032375"/>
            <a:ext cx="705643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5"/>
          <p:cNvSpPr txBox="1">
            <a:spLocks noGrp="1"/>
          </p:cNvSpPr>
          <p:nvPr>
            <p:ph type="body" idx="1"/>
          </p:nvPr>
        </p:nvSpPr>
        <p:spPr>
          <a:xfrm>
            <a:off x="827088" y="1989138"/>
            <a:ext cx="7345362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1"/>
              <a:t>2.	Connectados con las modalidades de ejecución de las operaciones</a:t>
            </a:r>
            <a:br>
              <a:rPr lang="it-IT" sz="2400" b="1"/>
            </a:br>
            <a:endParaRPr sz="1200" b="1">
              <a:solidFill>
                <a:srgbClr val="FF0000"/>
              </a:solidFill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1"/>
              <a:t>Por ejemplo:</a:t>
            </a:r>
            <a:r>
              <a:rPr lang="it-IT" sz="2000" i="1" u="sng"/>
              <a:t> </a:t>
            </a:r>
            <a:endParaRPr sz="2000" i="1" u="sng"/>
          </a:p>
          <a:p>
            <a:pPr marL="34290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/>
          </a:p>
          <a:p>
            <a:pPr marL="342900" lvl="0" indent="-3429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/>
              <a:t>Operaciones que implican el uso de disponibilidad que parecen desproporcionadas con respecto al perfil economico-patrimonial del cliente;  </a:t>
            </a:r>
            <a:endParaRPr sz="1800"/>
          </a:p>
          <a:p>
            <a:pPr marL="342900" lvl="0" indent="-3429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/>
              <a:t>Operaciones solicitadas por organismos no profit para finalidades no compatibles con la documentación presentada;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/>
              <a:t>Frecuente solicitud de prestaciones en nombre de tercera persona en ausencia por motivos relacionados a la actividad que realiza;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/>
              <a:t>Extinción imprevista y anticipada de la obligación de parte del cliente.</a:t>
            </a:r>
            <a:endParaRPr sz="1800"/>
          </a:p>
          <a:p>
            <a:pPr marL="342900" lvl="0" indent="-342900" algn="just" rtl="0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lang="it-IT" sz="900"/>
            </a:b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Presentación en pantalla (4:3)</PresentationFormat>
  <Paragraphs>92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Arimo</vt:lpstr>
      <vt:lpstr>Noto Sans Symbols</vt:lpstr>
      <vt:lpstr>Calibri</vt:lpstr>
      <vt:lpstr>arial</vt:lpstr>
      <vt:lpstr>Arial </vt:lpstr>
      <vt:lpstr>1_Tema di Office</vt:lpstr>
      <vt:lpstr>Tema di Office</vt:lpstr>
      <vt:lpstr>Struttura predefinita</vt:lpstr>
      <vt:lpstr>Presentación de PowerPoint</vt:lpstr>
      <vt:lpstr>Presentación de PowerPoint</vt:lpstr>
      <vt:lpstr>Indicadores de anomalía para detectar las transacciones sospechosas de blanqueo o de financiamiento del terrorismo</vt:lpstr>
      <vt:lpstr>Los destinatarios</vt:lpstr>
      <vt:lpstr>Obligación de información</vt:lpstr>
      <vt:lpstr> Los indicadores de anomalía:  se utilzan como «ayuda» para individualizar  las operaciones sospechosas </vt:lpstr>
      <vt:lpstr>Los indicadores de anomalía</vt:lpstr>
      <vt:lpstr> A.   Indicadores de anomalía generales</vt:lpstr>
      <vt:lpstr> A. Indicadores de anomalía generales</vt:lpstr>
      <vt:lpstr> A. Indicadores de anomalía generales</vt:lpstr>
      <vt:lpstr> B. Indicadores de anomalía especificos</vt:lpstr>
      <vt:lpstr>Criterios y modalidades para cumplir con la obligación de las informaciones de las operaciones sospechosas</vt:lpstr>
      <vt:lpstr>Presentación de PowerPoint</vt:lpstr>
      <vt:lpstr>Criterios y modalidades por el cumplimiento de la obligación de señalar las operaciones sospechosas</vt:lpstr>
      <vt:lpstr> Sanciones </vt:lpstr>
      <vt:lpstr> Tutela de la confidencialidad y de las obligaciones de información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Gaia</dc:creator>
  <cp:lastModifiedBy>Gaia Marchiori</cp:lastModifiedBy>
  <cp:revision>1</cp:revision>
  <dcterms:modified xsi:type="dcterms:W3CDTF">2019-05-07T15:24:05Z</dcterms:modified>
</cp:coreProperties>
</file>