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embedTrueTypeFonts="1" saveSubsetFonts="1" autoCompressPictures="0">
  <p:sldMasterIdLst>
    <p:sldMasterId id="2147483695" r:id="rId1"/>
    <p:sldMasterId id="2147483696" r:id="rId2"/>
    <p:sldMasterId id="2147483697" r:id="rId3"/>
    <p:sldMasterId id="214748369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797675" cy="9926638"/>
  <p:embeddedFontLst>
    <p:embeddedFont>
      <p:font typeface="Arimo"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Overlock" panose="020B0604020202020204" charset="0"/>
      <p:regular r:id="rId35"/>
      <p:bold r:id="rId36"/>
      <p:italic r:id="rId37"/>
      <p:boldItalic r:id="rId38"/>
    </p:embeddedFont>
    <p:embeddedFont>
      <p:font typeface="Pacifico" panose="020B0604020202020204" charset="0"/>
      <p:regular r:id="rId39"/>
    </p:embeddedFont>
    <p:embeddedFont>
      <p:font typeface="Pinyon Script" panose="020B0604020202020204" charset="0"/>
      <p:regular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snapToGrid="0">
      <p:cViewPr varScale="1">
        <p:scale>
          <a:sx n="19" d="100"/>
          <a:sy n="19" d="100"/>
        </p:scale>
        <p:origin x="3042" y="4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s-ES" sz="2000">
                <a:solidFill>
                  <a:schemeClr val="dk1"/>
                </a:solidFill>
                <a:latin typeface="Calibri"/>
                <a:ea typeface="Calibri"/>
                <a:cs typeface="Calibri"/>
                <a:sym typeface="Calibri"/>
              </a:rPr>
              <a:t>Estas palabras están grabadas en una placa en Capaci, Palermo, cerca del lugar donde Giovanni Falcone, magistrado italiano, fue asesinado en 1992 con su esposa y su escolta. Unos meses más tarde, Paolo Borsellino, amigo y colega de Falcone, tambien fue asesinado en Palermo con su escolta. Su sacrificio, y la de muchos otros jueces, policías, periodistas, permitieron al Estado para desarrollar la legislación italiana en materia de lucha contra el crimen organizado y la protección de testigos y colaboradores de la justicia, así como la incautación y confiscación de bienes de los delincuentes</a:t>
            </a:r>
            <a:endParaRPr/>
          </a:p>
        </p:txBody>
      </p:sp>
      <p:sp>
        <p:nvSpPr>
          <p:cNvPr id="372" name="Google Shape;372;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solidFill>
                  <a:srgbClr val="000000"/>
                </a:solidFill>
              </a:rPr>
              <a:t>6</a:t>
            </a:fld>
            <a:endParaRPr>
              <a:solidFill>
                <a:srgbClr val="000000"/>
              </a:solidFill>
            </a:endParaRPr>
          </a:p>
        </p:txBody>
      </p:sp>
      <p:sp>
        <p:nvSpPr>
          <p:cNvPr id="373" name="Google Shape;373;p5:notes"/>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ES">
                <a:solidFill>
                  <a:srgbClr val="000000"/>
                </a:solidFill>
              </a:rPr>
              <a:t>Addis Ababa, 14 de febrero de 2017</a:t>
            </a:r>
            <a:endParaRPr>
              <a:solidFill>
                <a:srgbClr val="000000"/>
              </a:solidFill>
            </a:endParaRPr>
          </a:p>
        </p:txBody>
      </p:sp>
      <p:sp>
        <p:nvSpPr>
          <p:cNvPr id="374" name="Google Shape;374;p5:notes"/>
          <p:cNvSpPr txBox="1">
            <a:spLocks noGrp="1"/>
          </p:cNvSpPr>
          <p:nvPr>
            <p:ph type="hdr" idx="3"/>
          </p:nvPr>
        </p:nvSpPr>
        <p:spPr>
          <a:xfrm>
            <a:off x="0" y="0"/>
            <a:ext cx="2945659" cy="4980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solidFill>
                  <a:srgbClr val="000000"/>
                </a:solidFill>
              </a:rPr>
              <a:t>Informe del dr Francesco Giuseppe Puleio</a:t>
            </a:r>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7" y="1828804"/>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7" y="-812797"/>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1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p1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_Diapositiva titolo" type="title">
  <p:cSld name="TITLE">
    <p:spTree>
      <p:nvGrpSpPr>
        <p:cNvPr id="1" name="Shape 167"/>
        <p:cNvGrpSpPr/>
        <p:nvPr/>
      </p:nvGrpSpPr>
      <p:grpSpPr>
        <a:xfrm>
          <a:off x="0" y="0"/>
          <a:ext cx="0" cy="0"/>
          <a:chOff x="0" y="0"/>
          <a:chExt cx="0" cy="0"/>
        </a:xfrm>
      </p:grpSpPr>
      <p:sp>
        <p:nvSpPr>
          <p:cNvPr id="168" name="Google Shape;168;p26"/>
          <p:cNvSpPr/>
          <p:nvPr/>
        </p:nvSpPr>
        <p:spPr>
          <a:xfrm>
            <a:off x="766233" y="304801"/>
            <a:ext cx="10668000" cy="12160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3800" b="0">
              <a:solidFill>
                <a:srgbClr val="000000"/>
              </a:solidFill>
              <a:latin typeface="Verdana"/>
              <a:ea typeface="Verdana"/>
              <a:cs typeface="Verdana"/>
              <a:sym typeface="Verdana"/>
            </a:endParaRPr>
          </a:p>
        </p:txBody>
      </p:sp>
      <p:sp>
        <p:nvSpPr>
          <p:cNvPr id="169" name="Google Shape;169;p26"/>
          <p:cNvSpPr/>
          <p:nvPr/>
        </p:nvSpPr>
        <p:spPr>
          <a:xfrm>
            <a:off x="755651" y="1752600"/>
            <a:ext cx="10668000" cy="4267200"/>
          </a:xfrm>
          <a:prstGeom prst="rect">
            <a:avLst/>
          </a:prstGeom>
          <a:noFill/>
          <a:ln>
            <a:noFill/>
          </a:ln>
        </p:spPr>
        <p:txBody>
          <a:bodyPr spcFirstLastPara="1" wrap="square" lIns="91425" tIns="45700" rIns="91425" bIns="45700" anchor="t" anchorCtr="0">
            <a:noAutofit/>
          </a:bodyPr>
          <a:lstStyle/>
          <a:p>
            <a:pPr marL="469900" marR="0" lvl="0" indent="-279400" algn="l" rtl="0">
              <a:spcBef>
                <a:spcPts val="0"/>
              </a:spcBef>
              <a:spcAft>
                <a:spcPts val="0"/>
              </a:spcAft>
              <a:buClr>
                <a:srgbClr val="CC0000"/>
              </a:buClr>
              <a:buSzPts val="3000"/>
              <a:buFont typeface="Noto Sans Symbols"/>
              <a:buNone/>
            </a:pPr>
            <a:endParaRPr sz="3000" b="0">
              <a:solidFill>
                <a:srgbClr val="000000"/>
              </a:solidFill>
              <a:latin typeface="Verdana"/>
              <a:ea typeface="Verdana"/>
              <a:cs typeface="Verdana"/>
              <a:sym typeface="Verdan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7"/>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2"/>
              </a:buClr>
              <a:buSzPts val="3200"/>
              <a:buFont typeface="Noto Sans Symbols"/>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accent2"/>
              </a:buClr>
              <a:buSzPts val="2800"/>
              <a:buFont typeface="Noto Sans Symbols"/>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accent2"/>
              </a:buClr>
              <a:buSzPts val="2400"/>
              <a:buFont typeface="Noto Sans Symbols"/>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4pPr>
            <a:lvl5pPr marR="0" lvl="4"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5pPr>
            <a:lvl6pPr marR="0" lvl="5"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6pPr>
            <a:lvl7pPr marR="0" lvl="6"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7pPr>
            <a:lvl8pPr marR="0" lvl="7"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8pPr>
            <a:lvl9pPr marR="0" lvl="8"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9pPr>
          </a:lstStyle>
          <a:p>
            <a:endParaRPr/>
          </a:p>
        </p:txBody>
      </p:sp>
      <p:sp>
        <p:nvSpPr>
          <p:cNvPr id="173" name="Google Shape;173;p2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225"/>
              </a:spcBef>
              <a:spcAft>
                <a:spcPts val="0"/>
              </a:spcAft>
              <a:buSzPts val="900"/>
              <a:buNone/>
              <a:defRPr sz="900"/>
            </a:lvl5pPr>
            <a:lvl6pPr marL="2743200" lvl="5" indent="-228600" algn="l">
              <a:spcBef>
                <a:spcPts val="225"/>
              </a:spcBef>
              <a:spcAft>
                <a:spcPts val="0"/>
              </a:spcAft>
              <a:buSzPts val="900"/>
              <a:buNone/>
              <a:defRPr sz="900"/>
            </a:lvl6pPr>
            <a:lvl7pPr marL="3200400" lvl="6" indent="-228600" algn="l">
              <a:spcBef>
                <a:spcPts val="225"/>
              </a:spcBef>
              <a:spcAft>
                <a:spcPts val="0"/>
              </a:spcAft>
              <a:buSzPts val="900"/>
              <a:buNone/>
              <a:defRPr sz="900"/>
            </a:lvl7pPr>
            <a:lvl8pPr marL="3657600" lvl="7" indent="-228600" algn="l">
              <a:spcBef>
                <a:spcPts val="225"/>
              </a:spcBef>
              <a:spcAft>
                <a:spcPts val="0"/>
              </a:spcAft>
              <a:buSzPts val="900"/>
              <a:buNone/>
              <a:defRPr sz="900"/>
            </a:lvl8pPr>
            <a:lvl9pPr marL="4114800" lvl="8" indent="-228600" algn="l">
              <a:spcBef>
                <a:spcPts val="225"/>
              </a:spcBef>
              <a:spcAft>
                <a:spcPts val="0"/>
              </a:spcAft>
              <a:buSzPts val="900"/>
              <a:buNone/>
              <a:defRPr sz="900"/>
            </a:lvl9pPr>
          </a:lstStyle>
          <a:p>
            <a:endParaRPr/>
          </a:p>
        </p:txBody>
      </p:sp>
      <p:sp>
        <p:nvSpPr>
          <p:cNvPr id="174" name="Google Shape;174;p27"/>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7"/>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177"/>
        <p:cNvGrpSpPr/>
        <p:nvPr/>
      </p:nvGrpSpPr>
      <p:grpSpPr>
        <a:xfrm>
          <a:off x="0" y="0"/>
          <a:ext cx="0" cy="0"/>
          <a:chOff x="0" y="0"/>
          <a:chExt cx="0" cy="0"/>
        </a:xfrm>
      </p:grpSpPr>
      <p:sp>
        <p:nvSpPr>
          <p:cNvPr id="178" name="Google Shape;178;p28"/>
          <p:cNvSpPr/>
          <p:nvPr/>
        </p:nvSpPr>
        <p:spPr>
          <a:xfrm>
            <a:off x="766233" y="304801"/>
            <a:ext cx="10668000" cy="12160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3800" b="0">
              <a:solidFill>
                <a:srgbClr val="000000"/>
              </a:solidFill>
              <a:latin typeface="Verdana"/>
              <a:ea typeface="Verdana"/>
              <a:cs typeface="Verdana"/>
              <a:sym typeface="Verdana"/>
            </a:endParaRPr>
          </a:p>
        </p:txBody>
      </p:sp>
      <p:sp>
        <p:nvSpPr>
          <p:cNvPr id="179" name="Google Shape;179;p28"/>
          <p:cNvSpPr/>
          <p:nvPr/>
        </p:nvSpPr>
        <p:spPr>
          <a:xfrm>
            <a:off x="755651" y="1752600"/>
            <a:ext cx="10668000" cy="4267200"/>
          </a:xfrm>
          <a:prstGeom prst="rect">
            <a:avLst/>
          </a:prstGeom>
          <a:noFill/>
          <a:ln>
            <a:noFill/>
          </a:ln>
        </p:spPr>
        <p:txBody>
          <a:bodyPr spcFirstLastPara="1" wrap="square" lIns="91425" tIns="45700" rIns="91425" bIns="45700" anchor="t" anchorCtr="0">
            <a:noAutofit/>
          </a:bodyPr>
          <a:lstStyle/>
          <a:p>
            <a:pPr marL="469900" marR="0" lvl="0" indent="-279400" algn="l" rtl="0">
              <a:spcBef>
                <a:spcPts val="0"/>
              </a:spcBef>
              <a:spcAft>
                <a:spcPts val="0"/>
              </a:spcAft>
              <a:buClr>
                <a:srgbClr val="CC0000"/>
              </a:buClr>
              <a:buSzPts val="3000"/>
              <a:buFont typeface="Noto Sans Symbols"/>
              <a:buNone/>
            </a:pPr>
            <a:endParaRPr sz="3000" b="0">
              <a:solidFill>
                <a:srgbClr val="000000"/>
              </a:solidFill>
              <a:latin typeface="Verdana"/>
              <a:ea typeface="Verdana"/>
              <a:cs typeface="Verdana"/>
              <a:sym typeface="Verdan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766233" y="304801"/>
            <a:ext cx="10668000" cy="12160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9"/>
          <p:cNvSpPr txBox="1">
            <a:spLocks noGrp="1"/>
          </p:cNvSpPr>
          <p:nvPr>
            <p:ph type="body" idx="1"/>
          </p:nvPr>
        </p:nvSpPr>
        <p:spPr>
          <a:xfrm>
            <a:off x="755651" y="1752600"/>
            <a:ext cx="10668000" cy="4267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450"/>
              </a:spcBef>
              <a:spcAft>
                <a:spcPts val="0"/>
              </a:spcAft>
              <a:buSzPts val="1800"/>
              <a:buChar char="▪"/>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
        <p:nvSpPr>
          <p:cNvPr id="183" name="Google Shape;183;p29"/>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963084" y="4406907"/>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350"/>
              </a:spcBef>
              <a:spcAft>
                <a:spcPts val="0"/>
              </a:spcAft>
              <a:buSzPts val="1400"/>
              <a:buNone/>
              <a:defRPr sz="1400"/>
            </a:lvl5pPr>
            <a:lvl6pPr marL="2743200" lvl="5" indent="-228600" algn="l">
              <a:spcBef>
                <a:spcPts val="350"/>
              </a:spcBef>
              <a:spcAft>
                <a:spcPts val="0"/>
              </a:spcAft>
              <a:buSzPts val="1400"/>
              <a:buNone/>
              <a:defRPr sz="1400"/>
            </a:lvl6pPr>
            <a:lvl7pPr marL="3200400" lvl="6" indent="-228600" algn="l">
              <a:spcBef>
                <a:spcPts val="350"/>
              </a:spcBef>
              <a:spcAft>
                <a:spcPts val="0"/>
              </a:spcAft>
              <a:buSzPts val="1400"/>
              <a:buNone/>
              <a:defRPr sz="1400"/>
            </a:lvl7pPr>
            <a:lvl8pPr marL="3657600" lvl="7" indent="-228600" algn="l">
              <a:spcBef>
                <a:spcPts val="350"/>
              </a:spcBef>
              <a:spcAft>
                <a:spcPts val="0"/>
              </a:spcAft>
              <a:buSzPts val="1400"/>
              <a:buNone/>
              <a:defRPr sz="1400"/>
            </a:lvl8pPr>
            <a:lvl9pPr marL="4114800" lvl="8" indent="-228600" algn="l">
              <a:spcBef>
                <a:spcPts val="350"/>
              </a:spcBef>
              <a:spcAft>
                <a:spcPts val="0"/>
              </a:spcAft>
              <a:buSzPts val="1400"/>
              <a:buNone/>
              <a:defRPr sz="1400"/>
            </a:lvl9pPr>
          </a:lstStyle>
          <a:p>
            <a:endParaRPr/>
          </a:p>
        </p:txBody>
      </p:sp>
      <p:sp>
        <p:nvSpPr>
          <p:cNvPr id="189" name="Google Shape;189;p30"/>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0"/>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766233" y="304801"/>
            <a:ext cx="10668000" cy="12160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1"/>
          <p:cNvSpPr txBox="1">
            <a:spLocks noGrp="1"/>
          </p:cNvSpPr>
          <p:nvPr>
            <p:ph type="body" idx="1"/>
          </p:nvPr>
        </p:nvSpPr>
        <p:spPr>
          <a:xfrm>
            <a:off x="755651" y="1752600"/>
            <a:ext cx="5232400" cy="42672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450"/>
              </a:spcBef>
              <a:spcAft>
                <a:spcPts val="0"/>
              </a:spcAft>
              <a:buSzPts val="1800"/>
              <a:buChar char="▪"/>
              <a:defRPr sz="1800"/>
            </a:lvl5pPr>
            <a:lvl6pPr marL="2743200" lvl="5" indent="-342900" algn="l">
              <a:spcBef>
                <a:spcPts val="450"/>
              </a:spcBef>
              <a:spcAft>
                <a:spcPts val="0"/>
              </a:spcAft>
              <a:buSzPts val="1800"/>
              <a:buChar char="▪"/>
              <a:defRPr sz="1800"/>
            </a:lvl6pPr>
            <a:lvl7pPr marL="3200400" lvl="6" indent="-342900" algn="l">
              <a:spcBef>
                <a:spcPts val="450"/>
              </a:spcBef>
              <a:spcAft>
                <a:spcPts val="0"/>
              </a:spcAft>
              <a:buSzPts val="1800"/>
              <a:buChar char="▪"/>
              <a:defRPr sz="1800"/>
            </a:lvl7pPr>
            <a:lvl8pPr marL="3657600" lvl="7" indent="-342900" algn="l">
              <a:spcBef>
                <a:spcPts val="450"/>
              </a:spcBef>
              <a:spcAft>
                <a:spcPts val="0"/>
              </a:spcAft>
              <a:buSzPts val="1800"/>
              <a:buChar char="▪"/>
              <a:defRPr sz="1800"/>
            </a:lvl8pPr>
            <a:lvl9pPr marL="4114800" lvl="8" indent="-342900" algn="l">
              <a:spcBef>
                <a:spcPts val="450"/>
              </a:spcBef>
              <a:spcAft>
                <a:spcPts val="0"/>
              </a:spcAft>
              <a:buSzPts val="1800"/>
              <a:buChar char="▪"/>
              <a:defRPr sz="1800"/>
            </a:lvl9pPr>
          </a:lstStyle>
          <a:p>
            <a:endParaRPr/>
          </a:p>
        </p:txBody>
      </p:sp>
      <p:sp>
        <p:nvSpPr>
          <p:cNvPr id="195" name="Google Shape;195;p31"/>
          <p:cNvSpPr txBox="1">
            <a:spLocks noGrp="1"/>
          </p:cNvSpPr>
          <p:nvPr>
            <p:ph type="body" idx="2"/>
          </p:nvPr>
        </p:nvSpPr>
        <p:spPr>
          <a:xfrm>
            <a:off x="6191251" y="1752600"/>
            <a:ext cx="5232400" cy="42672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450"/>
              </a:spcBef>
              <a:spcAft>
                <a:spcPts val="0"/>
              </a:spcAft>
              <a:buSzPts val="1800"/>
              <a:buChar char="▪"/>
              <a:defRPr sz="1800"/>
            </a:lvl5pPr>
            <a:lvl6pPr marL="2743200" lvl="5" indent="-342900" algn="l">
              <a:spcBef>
                <a:spcPts val="450"/>
              </a:spcBef>
              <a:spcAft>
                <a:spcPts val="0"/>
              </a:spcAft>
              <a:buSzPts val="1800"/>
              <a:buChar char="▪"/>
              <a:defRPr sz="1800"/>
            </a:lvl6pPr>
            <a:lvl7pPr marL="3200400" lvl="6" indent="-342900" algn="l">
              <a:spcBef>
                <a:spcPts val="450"/>
              </a:spcBef>
              <a:spcAft>
                <a:spcPts val="0"/>
              </a:spcAft>
              <a:buSzPts val="1800"/>
              <a:buChar char="▪"/>
              <a:defRPr sz="1800"/>
            </a:lvl7pPr>
            <a:lvl8pPr marL="3657600" lvl="7" indent="-342900" algn="l">
              <a:spcBef>
                <a:spcPts val="450"/>
              </a:spcBef>
              <a:spcAft>
                <a:spcPts val="0"/>
              </a:spcAft>
              <a:buSzPts val="1800"/>
              <a:buChar char="▪"/>
              <a:defRPr sz="1800"/>
            </a:lvl8pPr>
            <a:lvl9pPr marL="4114800" lvl="8" indent="-342900" algn="l">
              <a:spcBef>
                <a:spcPts val="450"/>
              </a:spcBef>
              <a:spcAft>
                <a:spcPts val="0"/>
              </a:spcAft>
              <a:buSzPts val="1800"/>
              <a:buChar char="▪"/>
              <a:defRPr sz="1800"/>
            </a:lvl9pPr>
          </a:lstStyle>
          <a:p>
            <a:endParaRPr/>
          </a:p>
        </p:txBody>
      </p:sp>
      <p:sp>
        <p:nvSpPr>
          <p:cNvPr id="196" name="Google Shape;196;p31"/>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1"/>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202" name="Google Shape;202;p3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400"/>
              </a:spcBef>
              <a:spcAft>
                <a:spcPts val="0"/>
              </a:spcAft>
              <a:buSzPts val="1600"/>
              <a:buChar char="▪"/>
              <a:defRPr sz="1600"/>
            </a:lvl5pPr>
            <a:lvl6pPr marL="2743200" lvl="5" indent="-330200" algn="l">
              <a:spcBef>
                <a:spcPts val="400"/>
              </a:spcBef>
              <a:spcAft>
                <a:spcPts val="0"/>
              </a:spcAft>
              <a:buSzPts val="1600"/>
              <a:buChar char="▪"/>
              <a:defRPr sz="1600"/>
            </a:lvl6pPr>
            <a:lvl7pPr marL="3200400" lvl="6" indent="-330200" algn="l">
              <a:spcBef>
                <a:spcPts val="400"/>
              </a:spcBef>
              <a:spcAft>
                <a:spcPts val="0"/>
              </a:spcAft>
              <a:buSzPts val="1600"/>
              <a:buChar char="▪"/>
              <a:defRPr sz="1600"/>
            </a:lvl7pPr>
            <a:lvl8pPr marL="3657600" lvl="7" indent="-330200" algn="l">
              <a:spcBef>
                <a:spcPts val="400"/>
              </a:spcBef>
              <a:spcAft>
                <a:spcPts val="0"/>
              </a:spcAft>
              <a:buSzPts val="1600"/>
              <a:buChar char="▪"/>
              <a:defRPr sz="1600"/>
            </a:lvl8pPr>
            <a:lvl9pPr marL="4114800" lvl="8" indent="-330200" algn="l">
              <a:spcBef>
                <a:spcPts val="400"/>
              </a:spcBef>
              <a:spcAft>
                <a:spcPts val="0"/>
              </a:spcAft>
              <a:buSzPts val="1600"/>
              <a:buChar char="▪"/>
              <a:defRPr sz="1600"/>
            </a:lvl9pPr>
          </a:lstStyle>
          <a:p>
            <a:endParaRPr/>
          </a:p>
        </p:txBody>
      </p:sp>
      <p:sp>
        <p:nvSpPr>
          <p:cNvPr id="203" name="Google Shape;203;p32"/>
          <p:cNvSpPr txBox="1">
            <a:spLocks noGrp="1"/>
          </p:cNvSpPr>
          <p:nvPr>
            <p:ph type="body" idx="3"/>
          </p:nvPr>
        </p:nvSpPr>
        <p:spPr>
          <a:xfrm>
            <a:off x="6193372"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204" name="Google Shape;204;p32"/>
          <p:cNvSpPr txBox="1">
            <a:spLocks noGrp="1"/>
          </p:cNvSpPr>
          <p:nvPr>
            <p:ph type="body" idx="4"/>
          </p:nvPr>
        </p:nvSpPr>
        <p:spPr>
          <a:xfrm>
            <a:off x="6193372"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400"/>
              </a:spcBef>
              <a:spcAft>
                <a:spcPts val="0"/>
              </a:spcAft>
              <a:buSzPts val="1600"/>
              <a:buChar char="▪"/>
              <a:defRPr sz="1600"/>
            </a:lvl5pPr>
            <a:lvl6pPr marL="2743200" lvl="5" indent="-330200" algn="l">
              <a:spcBef>
                <a:spcPts val="400"/>
              </a:spcBef>
              <a:spcAft>
                <a:spcPts val="0"/>
              </a:spcAft>
              <a:buSzPts val="1600"/>
              <a:buChar char="▪"/>
              <a:defRPr sz="1600"/>
            </a:lvl6pPr>
            <a:lvl7pPr marL="3200400" lvl="6" indent="-330200" algn="l">
              <a:spcBef>
                <a:spcPts val="400"/>
              </a:spcBef>
              <a:spcAft>
                <a:spcPts val="0"/>
              </a:spcAft>
              <a:buSzPts val="1600"/>
              <a:buChar char="▪"/>
              <a:defRPr sz="1600"/>
            </a:lvl7pPr>
            <a:lvl8pPr marL="3657600" lvl="7" indent="-330200" algn="l">
              <a:spcBef>
                <a:spcPts val="400"/>
              </a:spcBef>
              <a:spcAft>
                <a:spcPts val="0"/>
              </a:spcAft>
              <a:buSzPts val="1600"/>
              <a:buChar char="▪"/>
              <a:defRPr sz="1600"/>
            </a:lvl8pPr>
            <a:lvl9pPr marL="4114800" lvl="8" indent="-330200" algn="l">
              <a:spcBef>
                <a:spcPts val="400"/>
              </a:spcBef>
              <a:spcAft>
                <a:spcPts val="0"/>
              </a:spcAft>
              <a:buSzPts val="1600"/>
              <a:buChar char="▪"/>
              <a:defRPr sz="1600"/>
            </a:lvl9pPr>
          </a:lstStyle>
          <a:p>
            <a:endParaRPr/>
          </a:p>
        </p:txBody>
      </p:sp>
      <p:sp>
        <p:nvSpPr>
          <p:cNvPr id="205" name="Google Shape;205;p32"/>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766233" y="304801"/>
            <a:ext cx="10668000" cy="12160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3"/>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3"/>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213"/>
        <p:cNvGrpSpPr/>
        <p:nvPr/>
      </p:nvGrpSpPr>
      <p:grpSpPr>
        <a:xfrm>
          <a:off x="0" y="0"/>
          <a:ext cx="0" cy="0"/>
          <a:chOff x="0" y="0"/>
          <a:chExt cx="0" cy="0"/>
        </a:xfrm>
      </p:grpSpPr>
      <p:sp>
        <p:nvSpPr>
          <p:cNvPr id="214" name="Google Shape;214;p34"/>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4"/>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5"/>
          <p:cNvSpPr txBox="1">
            <a:spLocks noGrp="1"/>
          </p:cNvSpPr>
          <p:nvPr>
            <p:ph type="body" idx="1"/>
          </p:nvPr>
        </p:nvSpPr>
        <p:spPr>
          <a:xfrm>
            <a:off x="4766733" y="273057"/>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500"/>
              </a:spcBef>
              <a:spcAft>
                <a:spcPts val="0"/>
              </a:spcAft>
              <a:buSzPts val="2000"/>
              <a:buChar char="▪"/>
              <a:defRPr sz="2000"/>
            </a:lvl5pPr>
            <a:lvl6pPr marL="2743200" lvl="5" indent="-355600" algn="l">
              <a:spcBef>
                <a:spcPts val="500"/>
              </a:spcBef>
              <a:spcAft>
                <a:spcPts val="0"/>
              </a:spcAft>
              <a:buSzPts val="2000"/>
              <a:buChar char="▪"/>
              <a:defRPr sz="2000"/>
            </a:lvl6pPr>
            <a:lvl7pPr marL="3200400" lvl="6" indent="-355600" algn="l">
              <a:spcBef>
                <a:spcPts val="500"/>
              </a:spcBef>
              <a:spcAft>
                <a:spcPts val="0"/>
              </a:spcAft>
              <a:buSzPts val="2000"/>
              <a:buChar char="▪"/>
              <a:defRPr sz="2000"/>
            </a:lvl7pPr>
            <a:lvl8pPr marL="3657600" lvl="7" indent="-355600" algn="l">
              <a:spcBef>
                <a:spcPts val="500"/>
              </a:spcBef>
              <a:spcAft>
                <a:spcPts val="0"/>
              </a:spcAft>
              <a:buSzPts val="2000"/>
              <a:buChar char="▪"/>
              <a:defRPr sz="2000"/>
            </a:lvl8pPr>
            <a:lvl9pPr marL="4114800" lvl="8" indent="-355600" algn="l">
              <a:spcBef>
                <a:spcPts val="500"/>
              </a:spcBef>
              <a:spcAft>
                <a:spcPts val="0"/>
              </a:spcAft>
              <a:buSzPts val="2000"/>
              <a:buChar char="▪"/>
              <a:defRPr sz="2000"/>
            </a:lvl9pPr>
          </a:lstStyle>
          <a:p>
            <a:endParaRPr/>
          </a:p>
        </p:txBody>
      </p:sp>
      <p:sp>
        <p:nvSpPr>
          <p:cNvPr id="220" name="Google Shape;220;p35"/>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225"/>
              </a:spcBef>
              <a:spcAft>
                <a:spcPts val="0"/>
              </a:spcAft>
              <a:buSzPts val="900"/>
              <a:buNone/>
              <a:defRPr sz="900"/>
            </a:lvl5pPr>
            <a:lvl6pPr marL="2743200" lvl="5" indent="-228600" algn="l">
              <a:spcBef>
                <a:spcPts val="225"/>
              </a:spcBef>
              <a:spcAft>
                <a:spcPts val="0"/>
              </a:spcAft>
              <a:buSzPts val="900"/>
              <a:buNone/>
              <a:defRPr sz="900"/>
            </a:lvl6pPr>
            <a:lvl7pPr marL="3200400" lvl="6" indent="-228600" algn="l">
              <a:spcBef>
                <a:spcPts val="225"/>
              </a:spcBef>
              <a:spcAft>
                <a:spcPts val="0"/>
              </a:spcAft>
              <a:buSzPts val="900"/>
              <a:buNone/>
              <a:defRPr sz="900"/>
            </a:lvl7pPr>
            <a:lvl8pPr marL="3657600" lvl="7" indent="-228600" algn="l">
              <a:spcBef>
                <a:spcPts val="225"/>
              </a:spcBef>
              <a:spcAft>
                <a:spcPts val="0"/>
              </a:spcAft>
              <a:buSzPts val="900"/>
              <a:buNone/>
              <a:defRPr sz="900"/>
            </a:lvl8pPr>
            <a:lvl9pPr marL="4114800" lvl="8" indent="-228600" algn="l">
              <a:spcBef>
                <a:spcPts val="225"/>
              </a:spcBef>
              <a:spcAft>
                <a:spcPts val="0"/>
              </a:spcAft>
              <a:buSzPts val="900"/>
              <a:buNone/>
              <a:defRPr sz="900"/>
            </a:lvl9pPr>
          </a:lstStyle>
          <a:p>
            <a:endParaRPr/>
          </a:p>
        </p:txBody>
      </p:sp>
      <p:sp>
        <p:nvSpPr>
          <p:cNvPr id="221" name="Google Shape;221;p35"/>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5"/>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766233" y="304801"/>
            <a:ext cx="10668000" cy="12160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6"/>
          <p:cNvSpPr txBox="1">
            <a:spLocks noGrp="1"/>
          </p:cNvSpPr>
          <p:nvPr>
            <p:ph type="body" idx="1"/>
          </p:nvPr>
        </p:nvSpPr>
        <p:spPr>
          <a:xfrm rot="5400000">
            <a:off x="3956051" y="-1447800"/>
            <a:ext cx="4267200" cy="106680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450"/>
              </a:spcBef>
              <a:spcAft>
                <a:spcPts val="0"/>
              </a:spcAft>
              <a:buSzPts val="1800"/>
              <a:buChar char="▪"/>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
        <p:nvSpPr>
          <p:cNvPr id="227" name="Google Shape;227;p36"/>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6"/>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rot="5400000">
            <a:off x="7242177" y="1827742"/>
            <a:ext cx="5715000" cy="2669116"/>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7"/>
          <p:cNvSpPr txBox="1">
            <a:spLocks noGrp="1"/>
          </p:cNvSpPr>
          <p:nvPr>
            <p:ph type="body" idx="1"/>
          </p:nvPr>
        </p:nvSpPr>
        <p:spPr>
          <a:xfrm rot="5400000">
            <a:off x="1801287" y="-740833"/>
            <a:ext cx="5715000" cy="7806267"/>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450"/>
              </a:spcBef>
              <a:spcAft>
                <a:spcPts val="0"/>
              </a:spcAft>
              <a:buSzPts val="1800"/>
              <a:buChar char="▪"/>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
        <p:nvSpPr>
          <p:cNvPr id="233" name="Google Shape;233;p37"/>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7"/>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uto" type="objOnly">
  <p:cSld name="OBJECT_ONLY">
    <p:spTree>
      <p:nvGrpSpPr>
        <p:cNvPr id="1" name="Shape 236"/>
        <p:cNvGrpSpPr/>
        <p:nvPr/>
      </p:nvGrpSpPr>
      <p:grpSpPr>
        <a:xfrm>
          <a:off x="0" y="0"/>
          <a:ext cx="0" cy="0"/>
          <a:chOff x="0" y="0"/>
          <a:chExt cx="0" cy="0"/>
        </a:xfrm>
      </p:grpSpPr>
      <p:sp>
        <p:nvSpPr>
          <p:cNvPr id="237" name="Google Shape;237;p38"/>
          <p:cNvSpPr txBox="1">
            <a:spLocks noGrp="1"/>
          </p:cNvSpPr>
          <p:nvPr>
            <p:ph type="body" idx="1"/>
          </p:nvPr>
        </p:nvSpPr>
        <p:spPr>
          <a:xfrm>
            <a:off x="755655" y="304800"/>
            <a:ext cx="10678583" cy="57150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450"/>
              </a:spcBef>
              <a:spcAft>
                <a:spcPts val="0"/>
              </a:spcAft>
              <a:buSzPts val="1800"/>
              <a:buChar char="▪"/>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
        <p:nvSpPr>
          <p:cNvPr id="238" name="Google Shape;238;p38"/>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3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38"/>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olo e tabella" type="tbl">
  <p:cSld name="TABLE">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766233" y="304801"/>
            <a:ext cx="10668000" cy="12160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9"/>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9"/>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200" b="0">
                <a:solidFill>
                  <a:srgbClr val="000000"/>
                </a:solidFill>
                <a:latin typeface="Verdana"/>
                <a:ea typeface="Verdana"/>
                <a:cs typeface="Verdana"/>
                <a:sym typeface="Verdana"/>
              </a:defRPr>
            </a:lvl1pPr>
            <a:lvl2pPr marL="0" marR="0" lvl="1" indent="0" algn="r">
              <a:spcBef>
                <a:spcPts val="0"/>
              </a:spcBef>
              <a:buNone/>
              <a:defRPr sz="1200" b="0">
                <a:solidFill>
                  <a:srgbClr val="000000"/>
                </a:solidFill>
                <a:latin typeface="Verdana"/>
                <a:ea typeface="Verdana"/>
                <a:cs typeface="Verdana"/>
                <a:sym typeface="Verdana"/>
              </a:defRPr>
            </a:lvl2pPr>
            <a:lvl3pPr marL="0" marR="0" lvl="2" indent="0" algn="r">
              <a:spcBef>
                <a:spcPts val="0"/>
              </a:spcBef>
              <a:buNone/>
              <a:defRPr sz="1200" b="0">
                <a:solidFill>
                  <a:srgbClr val="000000"/>
                </a:solidFill>
                <a:latin typeface="Verdana"/>
                <a:ea typeface="Verdana"/>
                <a:cs typeface="Verdana"/>
                <a:sym typeface="Verdana"/>
              </a:defRPr>
            </a:lvl3pPr>
            <a:lvl4pPr marL="0" marR="0" lvl="3" indent="0" algn="r">
              <a:spcBef>
                <a:spcPts val="0"/>
              </a:spcBef>
              <a:buNone/>
              <a:defRPr sz="1200" b="0">
                <a:solidFill>
                  <a:srgbClr val="000000"/>
                </a:solidFill>
                <a:latin typeface="Verdana"/>
                <a:ea typeface="Verdana"/>
                <a:cs typeface="Verdana"/>
                <a:sym typeface="Verdana"/>
              </a:defRPr>
            </a:lvl4pPr>
            <a:lvl5pPr marL="0" marR="0" lvl="4" indent="0" algn="r">
              <a:spcBef>
                <a:spcPts val="0"/>
              </a:spcBef>
              <a:buNone/>
              <a:defRPr sz="1200" b="0">
                <a:solidFill>
                  <a:srgbClr val="000000"/>
                </a:solidFill>
                <a:latin typeface="Verdana"/>
                <a:ea typeface="Verdana"/>
                <a:cs typeface="Verdana"/>
                <a:sym typeface="Verdana"/>
              </a:defRPr>
            </a:lvl5pPr>
            <a:lvl6pPr marL="0" marR="0" lvl="5" indent="0" algn="r">
              <a:spcBef>
                <a:spcPts val="0"/>
              </a:spcBef>
              <a:buNone/>
              <a:defRPr sz="1200" b="0">
                <a:solidFill>
                  <a:srgbClr val="000000"/>
                </a:solidFill>
                <a:latin typeface="Verdana"/>
                <a:ea typeface="Verdana"/>
                <a:cs typeface="Verdana"/>
                <a:sym typeface="Verdana"/>
              </a:defRPr>
            </a:lvl6pPr>
            <a:lvl7pPr marL="0" marR="0" lvl="6" indent="0" algn="r">
              <a:spcBef>
                <a:spcPts val="0"/>
              </a:spcBef>
              <a:buNone/>
              <a:defRPr sz="1200" b="0">
                <a:solidFill>
                  <a:srgbClr val="000000"/>
                </a:solidFill>
                <a:latin typeface="Verdana"/>
                <a:ea typeface="Verdana"/>
                <a:cs typeface="Verdana"/>
                <a:sym typeface="Verdana"/>
              </a:defRPr>
            </a:lvl7pPr>
            <a:lvl8pPr marL="0" marR="0" lvl="7" indent="0" algn="r">
              <a:spcBef>
                <a:spcPts val="0"/>
              </a:spcBef>
              <a:buNone/>
              <a:defRPr sz="1200" b="0">
                <a:solidFill>
                  <a:srgbClr val="000000"/>
                </a:solidFill>
                <a:latin typeface="Verdana"/>
                <a:ea typeface="Verdana"/>
                <a:cs typeface="Verdana"/>
                <a:sym typeface="Verdana"/>
              </a:defRPr>
            </a:lvl8pPr>
            <a:lvl9pPr marL="0" marR="0" lvl="8" indent="0" algn="r">
              <a:spcBef>
                <a:spcPts val="0"/>
              </a:spcBef>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4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8" name="Google Shape;258;p41"/>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41"/>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41"/>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Vuota" type="blank">
  <p:cSld name="BLANK">
    <p:spTree>
      <p:nvGrpSpPr>
        <p:cNvPr id="1" name="Shape 261"/>
        <p:cNvGrpSpPr/>
        <p:nvPr/>
      </p:nvGrpSpPr>
      <p:grpSpPr>
        <a:xfrm>
          <a:off x="0" y="0"/>
          <a:ext cx="0" cy="0"/>
          <a:chOff x="0" y="0"/>
          <a:chExt cx="0" cy="0"/>
        </a:xfrm>
      </p:grpSpPr>
      <p:sp>
        <p:nvSpPr>
          <p:cNvPr id="262" name="Google Shape;262;p42"/>
          <p:cNvSpPr/>
          <p:nvPr/>
        </p:nvSpPr>
        <p:spPr>
          <a:xfrm>
            <a:off x="318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2"/>
          <p:cNvSpPr/>
          <p:nvPr/>
        </p:nvSpPr>
        <p:spPr>
          <a:xfrm>
            <a:off x="20"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2"/>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42"/>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42"/>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267"/>
        <p:cNvGrpSpPr/>
        <p:nvPr/>
      </p:nvGrpSpPr>
      <p:grpSpPr>
        <a:xfrm>
          <a:off x="0" y="0"/>
          <a:ext cx="0" cy="0"/>
          <a:chOff x="0" y="0"/>
          <a:chExt cx="0" cy="0"/>
        </a:xfrm>
      </p:grpSpPr>
      <p:sp>
        <p:nvSpPr>
          <p:cNvPr id="268" name="Google Shape;268;p43"/>
          <p:cNvSpPr/>
          <p:nvPr/>
        </p:nvSpPr>
        <p:spPr>
          <a:xfrm>
            <a:off x="318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3"/>
          <p:cNvSpPr/>
          <p:nvPr/>
        </p:nvSpPr>
        <p:spPr>
          <a:xfrm>
            <a:off x="20"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43"/>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72" name="Google Shape;272;p43"/>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43"/>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43"/>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275" name="Google Shape;275;p43"/>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SECTION_HEADER">
    <p:bg>
      <p:bgPr>
        <a:solidFill>
          <a:schemeClr val="lt1"/>
        </a:solidFill>
        <a:effectLst/>
      </p:bgPr>
    </p:bg>
    <p:spTree>
      <p:nvGrpSpPr>
        <p:cNvPr id="1" name="Shape 276"/>
        <p:cNvGrpSpPr/>
        <p:nvPr/>
      </p:nvGrpSpPr>
      <p:grpSpPr>
        <a:xfrm>
          <a:off x="0" y="0"/>
          <a:ext cx="0" cy="0"/>
          <a:chOff x="0" y="0"/>
          <a:chExt cx="0" cy="0"/>
        </a:xfrm>
      </p:grpSpPr>
      <p:sp>
        <p:nvSpPr>
          <p:cNvPr id="277" name="Google Shape;277;p44"/>
          <p:cNvSpPr/>
          <p:nvPr/>
        </p:nvSpPr>
        <p:spPr>
          <a:xfrm>
            <a:off x="318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4"/>
          <p:cNvSpPr/>
          <p:nvPr/>
        </p:nvSpPr>
        <p:spPr>
          <a:xfrm>
            <a:off x="20"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281" name="Google Shape;281;p44"/>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4"/>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44"/>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284" name="Google Shape;284;p44"/>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4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8" name="Google Shape;288;p4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9" name="Google Shape;289;p45"/>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5"/>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5"/>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4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295" name="Google Shape;295;p46"/>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6" name="Google Shape;296;p4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297" name="Google Shape;297;p46"/>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8" name="Google Shape;298;p46"/>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6"/>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46"/>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47"/>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7"/>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47"/>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Contenuto con didascalia" type="objTx">
  <p:cSld name="OBJECT_WITH_CAPTION_TEXT">
    <p:spTree>
      <p:nvGrpSpPr>
        <p:cNvPr id="1" name="Shape 306"/>
        <p:cNvGrpSpPr/>
        <p:nvPr/>
      </p:nvGrpSpPr>
      <p:grpSpPr>
        <a:xfrm>
          <a:off x="0" y="0"/>
          <a:ext cx="0" cy="0"/>
          <a:chOff x="0" y="0"/>
          <a:chExt cx="0" cy="0"/>
        </a:xfrm>
      </p:grpSpPr>
      <p:sp>
        <p:nvSpPr>
          <p:cNvPr id="307" name="Google Shape;307;p48"/>
          <p:cNvSpPr/>
          <p:nvPr/>
        </p:nvSpPr>
        <p:spPr>
          <a:xfrm>
            <a:off x="21"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4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1" name="Google Shape;311;p4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12" name="Google Shape;312;p48"/>
          <p:cNvSpPr txBox="1">
            <a:spLocks noGrp="1"/>
          </p:cNvSpPr>
          <p:nvPr>
            <p:ph type="dt" idx="10"/>
          </p:nvPr>
        </p:nvSpPr>
        <p:spPr>
          <a:xfrm>
            <a:off x="465515" y="6459791"/>
            <a:ext cx="26185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48"/>
          <p:cNvSpPr txBox="1">
            <a:spLocks noGrp="1"/>
          </p:cNvSpPr>
          <p:nvPr>
            <p:ph type="ftr" idx="11"/>
          </p:nvPr>
        </p:nvSpPr>
        <p:spPr>
          <a:xfrm>
            <a:off x="4800600" y="6459791"/>
            <a:ext cx="4648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48"/>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spTree>
      <p:nvGrpSpPr>
        <p:cNvPr id="1" name="Shape 315"/>
        <p:cNvGrpSpPr/>
        <p:nvPr/>
      </p:nvGrpSpPr>
      <p:grpSpPr>
        <a:xfrm>
          <a:off x="0" y="0"/>
          <a:ext cx="0" cy="0"/>
          <a:chOff x="0" y="0"/>
          <a:chExt cx="0" cy="0"/>
        </a:xfrm>
      </p:grpSpPr>
      <p:sp>
        <p:nvSpPr>
          <p:cNvPr id="316" name="Google Shape;316;p49"/>
          <p:cNvSpPr/>
          <p:nvPr/>
        </p:nvSpPr>
        <p:spPr>
          <a:xfrm>
            <a:off x="4"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9"/>
          <p:cNvSpPr/>
          <p:nvPr/>
        </p:nvSpPr>
        <p:spPr>
          <a:xfrm>
            <a:off x="20"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9"/>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9" name="Google Shape;319;p49"/>
          <p:cNvSpPr>
            <a:spLocks noGrp="1"/>
          </p:cNvSpPr>
          <p:nvPr>
            <p:ph type="pic" idx="2"/>
          </p:nvPr>
        </p:nvSpPr>
        <p:spPr>
          <a:xfrm>
            <a:off x="20" y="0"/>
            <a:ext cx="12191985" cy="4915076"/>
          </a:xfrm>
          <a:prstGeom prst="rect">
            <a:avLst/>
          </a:prstGeom>
          <a:solidFill>
            <a:schemeClr val="accent2"/>
          </a:solidFill>
          <a:ln>
            <a:noFill/>
          </a:ln>
        </p:spPr>
        <p:txBody>
          <a:bodyPr spcFirstLastPara="1" wrap="square" lIns="457200" tIns="457200" rIns="0" bIns="45700" anchor="t" anchorCtr="0"/>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320" name="Google Shape;320;p49"/>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21" name="Google Shape;321;p49"/>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49"/>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49"/>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324"/>
        <p:cNvGrpSpPr/>
        <p:nvPr/>
      </p:nvGrpSpPr>
      <p:grpSpPr>
        <a:xfrm>
          <a:off x="0" y="0"/>
          <a:ext cx="0" cy="0"/>
          <a:chOff x="0" y="0"/>
          <a:chExt cx="0" cy="0"/>
        </a:xfrm>
      </p:grpSpPr>
      <p:sp>
        <p:nvSpPr>
          <p:cNvPr id="325" name="Google Shape;325;p50"/>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50"/>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7" name="Google Shape;327;p50"/>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50"/>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50"/>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olo e testo verticali" type="vertTitleAndTx">
  <p:cSld name="VERTICAL_TITLE_AND_VERTICAL_TEXT">
    <p:spTree>
      <p:nvGrpSpPr>
        <p:cNvPr id="1" name="Shape 330"/>
        <p:cNvGrpSpPr/>
        <p:nvPr/>
      </p:nvGrpSpPr>
      <p:grpSpPr>
        <a:xfrm>
          <a:off x="0" y="0"/>
          <a:ext cx="0" cy="0"/>
          <a:chOff x="0" y="0"/>
          <a:chExt cx="0" cy="0"/>
        </a:xfrm>
      </p:grpSpPr>
      <p:sp>
        <p:nvSpPr>
          <p:cNvPr id="331" name="Google Shape;331;p51"/>
          <p:cNvSpPr/>
          <p:nvPr/>
        </p:nvSpPr>
        <p:spPr>
          <a:xfrm>
            <a:off x="318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1"/>
          <p:cNvSpPr/>
          <p:nvPr/>
        </p:nvSpPr>
        <p:spPr>
          <a:xfrm>
            <a:off x="20"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1"/>
          <p:cNvSpPr txBox="1">
            <a:spLocks noGrp="1"/>
          </p:cNvSpPr>
          <p:nvPr>
            <p:ph type="title"/>
          </p:nvPr>
        </p:nvSpPr>
        <p:spPr>
          <a:xfrm rot="5400000">
            <a:off x="7160642" y="1979045"/>
            <a:ext cx="5757421" cy="26289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51"/>
          <p:cNvSpPr txBox="1">
            <a:spLocks noGrp="1"/>
          </p:cNvSpPr>
          <p:nvPr>
            <p:ph type="body" idx="1"/>
          </p:nvPr>
        </p:nvSpPr>
        <p:spPr>
          <a:xfrm rot="5400000">
            <a:off x="1826642" y="-573661"/>
            <a:ext cx="5757422" cy="7734300"/>
          </a:xfrm>
          <a:prstGeom prst="rect">
            <a:avLst/>
          </a:prstGeom>
          <a:noFill/>
          <a:ln>
            <a:noFill/>
          </a:ln>
        </p:spPr>
        <p:txBody>
          <a:bodyPr spcFirstLastPara="1" wrap="square" lIns="45700" tIns="0" rIns="45700" bIns="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5" name="Google Shape;335;p51"/>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51"/>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51"/>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40000">
              <a:srgbClr val="FDFDFD"/>
            </a:gs>
            <a:gs pos="100000">
              <a:srgbClr val="7A7A7A"/>
            </a:gs>
          </a:gsLst>
          <a:path path="circle">
            <a:fillToRect l="50000" t="50000" r="50000" b="50000"/>
          </a:path>
          <a:tileRect/>
        </a:gra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tile tx="0" ty="0" sx="100000" sy="100000" flip="none" algn="tl"/>
        </a:blip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766233" y="304801"/>
            <a:ext cx="10668000" cy="1216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161" name="Google Shape;161;p25"/>
          <p:cNvSpPr txBox="1">
            <a:spLocks noGrp="1"/>
          </p:cNvSpPr>
          <p:nvPr>
            <p:ph type="body" idx="1"/>
          </p:nvPr>
        </p:nvSpPr>
        <p:spPr>
          <a:xfrm>
            <a:off x="755651" y="1752600"/>
            <a:ext cx="10668000" cy="4267200"/>
          </a:xfrm>
          <a:prstGeom prst="rect">
            <a:avLst/>
          </a:prstGeom>
          <a:noFill/>
          <a:ln>
            <a:noFill/>
          </a:ln>
        </p:spPr>
        <p:txBody>
          <a:bodyPr spcFirstLastPara="1" wrap="square" lIns="91425" tIns="45700" rIns="91425" bIns="45700" anchor="t" anchorCtr="0"/>
          <a:lstStyle>
            <a:lvl1pPr marL="457200" marR="0" lvl="0" indent="-419100" algn="l" rtl="0">
              <a:spcBef>
                <a:spcPts val="600"/>
              </a:spcBef>
              <a:spcAft>
                <a:spcPts val="0"/>
              </a:spcAft>
              <a:buClr>
                <a:schemeClr val="accent2"/>
              </a:buClr>
              <a:buSzPts val="3000"/>
              <a:buFont typeface="Noto Sans Symbols"/>
              <a:buChar char="□"/>
              <a:defRPr sz="3000" b="0" i="0" u="none" strike="noStrike" cap="none">
                <a:solidFill>
                  <a:schemeClr val="dk1"/>
                </a:solidFill>
                <a:latin typeface="Verdana"/>
                <a:ea typeface="Verdana"/>
                <a:cs typeface="Verdana"/>
                <a:sym typeface="Verdana"/>
              </a:defRPr>
            </a:lvl1pPr>
            <a:lvl2pPr marL="914400" marR="0" lvl="1" indent="-393700" algn="l" rtl="0">
              <a:spcBef>
                <a:spcPts val="520"/>
              </a:spcBef>
              <a:spcAft>
                <a:spcPts val="0"/>
              </a:spcAft>
              <a:buClr>
                <a:schemeClr val="accent2"/>
              </a:buClr>
              <a:buSzPts val="2600"/>
              <a:buFont typeface="Noto Sans Symbols"/>
              <a:buChar char="■"/>
              <a:defRPr sz="2600" b="0" i="0" u="none" strike="noStrike" cap="none">
                <a:solidFill>
                  <a:schemeClr val="dk1"/>
                </a:solidFill>
                <a:latin typeface="Verdana"/>
                <a:ea typeface="Verdana"/>
                <a:cs typeface="Verdana"/>
                <a:sym typeface="Verdana"/>
              </a:defRPr>
            </a:lvl2pPr>
            <a:lvl3pPr marL="1371600" marR="0" lvl="2" indent="-374650" algn="l" rtl="0">
              <a:spcBef>
                <a:spcPts val="460"/>
              </a:spcBef>
              <a:spcAft>
                <a:spcPts val="0"/>
              </a:spcAft>
              <a:buClr>
                <a:schemeClr val="accent2"/>
              </a:buClr>
              <a:buSzPts val="2300"/>
              <a:buFont typeface="Noto Sans Symbols"/>
              <a:buChar char="□"/>
              <a:defRPr sz="23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162" name="Google Shape;162;p25"/>
          <p:cNvSpPr/>
          <p:nvPr/>
        </p:nvSpPr>
        <p:spPr>
          <a:xfrm>
            <a:off x="812801" y="1566870"/>
            <a:ext cx="10610851" cy="109537"/>
          </a:xfrm>
          <a:custGeom>
            <a:avLst/>
            <a:gdLst/>
            <a:ahLst/>
            <a:cxnLst/>
            <a:rect l="l" t="t" r="r" b="b"/>
            <a:pathLst>
              <a:path w="1000" h="1000" extrusionOk="0">
                <a:moveTo>
                  <a:pt x="0" y="0"/>
                </a:moveTo>
                <a:lnTo>
                  <a:pt x="585" y="0"/>
                </a:lnTo>
                <a:lnTo>
                  <a:pt x="585" y="1000"/>
                </a:lnTo>
                <a:lnTo>
                  <a:pt x="0" y="1000"/>
                </a:lnTo>
                <a:lnTo>
                  <a:pt x="0" y="0"/>
                </a:lnTo>
                <a:close/>
              </a:path>
              <a:path w="1000" h="1000" extrusionOk="0">
                <a:moveTo>
                  <a:pt x="0" y="0"/>
                </a:moveTo>
                <a:lnTo>
                  <a:pt x="100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000000"/>
              </a:solidFill>
              <a:latin typeface="Verdana"/>
              <a:ea typeface="Verdana"/>
              <a:cs typeface="Verdana"/>
              <a:sym typeface="Verdana"/>
            </a:endParaRPr>
          </a:p>
        </p:txBody>
      </p:sp>
      <p:cxnSp>
        <p:nvCxnSpPr>
          <p:cNvPr id="163" name="Google Shape;163;p25"/>
          <p:cNvCxnSpPr/>
          <p:nvPr/>
        </p:nvCxnSpPr>
        <p:spPr>
          <a:xfrm>
            <a:off x="812800" y="6172200"/>
            <a:ext cx="10566400" cy="0"/>
          </a:xfrm>
          <a:prstGeom prst="straightConnector1">
            <a:avLst/>
          </a:prstGeom>
          <a:noFill/>
          <a:ln w="9525" cap="flat" cmpd="sng">
            <a:solidFill>
              <a:schemeClr val="accent2"/>
            </a:solidFill>
            <a:prstDash val="solid"/>
            <a:round/>
            <a:headEnd type="none" w="med" len="med"/>
            <a:tailEnd type="none" w="med" len="med"/>
          </a:ln>
        </p:spPr>
      </p:cxnSp>
      <p:sp>
        <p:nvSpPr>
          <p:cNvPr id="164" name="Google Shape;164;p25"/>
          <p:cNvSpPr txBox="1">
            <a:spLocks noGrp="1"/>
          </p:cNvSpPr>
          <p:nvPr>
            <p:ph type="dt" idx="10"/>
          </p:nvPr>
        </p:nvSpPr>
        <p:spPr>
          <a:xfrm>
            <a:off x="812800" y="6245225"/>
            <a:ext cx="2641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5" name="Google Shape;165;p2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200" b="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6" name="Google Shape;166;p25"/>
          <p:cNvSpPr txBox="1">
            <a:spLocks noGrp="1"/>
          </p:cNvSpPr>
          <p:nvPr>
            <p:ph type="sldNum" idx="12"/>
          </p:nvPr>
        </p:nvSpPr>
        <p:spPr>
          <a:xfrm>
            <a:off x="8737600" y="6245225"/>
            <a:ext cx="2641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0">
                <a:solidFill>
                  <a:srgbClr val="000000"/>
                </a:solidFill>
                <a:latin typeface="Verdana"/>
                <a:ea typeface="Verdana"/>
                <a:cs typeface="Verdana"/>
                <a:sym typeface="Verdana"/>
              </a:defRPr>
            </a:lvl1pPr>
            <a:lvl2pPr marL="0" marR="0" lvl="1" indent="0" algn="r" rtl="0">
              <a:spcBef>
                <a:spcPts val="0"/>
              </a:spcBef>
              <a:spcAft>
                <a:spcPts val="0"/>
              </a:spcAft>
              <a:buNone/>
              <a:defRPr sz="1200" b="0">
                <a:solidFill>
                  <a:srgbClr val="000000"/>
                </a:solidFill>
                <a:latin typeface="Verdana"/>
                <a:ea typeface="Verdana"/>
                <a:cs typeface="Verdana"/>
                <a:sym typeface="Verdana"/>
              </a:defRPr>
            </a:lvl2pPr>
            <a:lvl3pPr marL="0" marR="0" lvl="2" indent="0" algn="r" rtl="0">
              <a:spcBef>
                <a:spcPts val="0"/>
              </a:spcBef>
              <a:spcAft>
                <a:spcPts val="0"/>
              </a:spcAft>
              <a:buNone/>
              <a:defRPr sz="1200" b="0">
                <a:solidFill>
                  <a:srgbClr val="000000"/>
                </a:solidFill>
                <a:latin typeface="Verdana"/>
                <a:ea typeface="Verdana"/>
                <a:cs typeface="Verdana"/>
                <a:sym typeface="Verdana"/>
              </a:defRPr>
            </a:lvl3pPr>
            <a:lvl4pPr marL="0" marR="0" lvl="3" indent="0" algn="r" rtl="0">
              <a:spcBef>
                <a:spcPts val="0"/>
              </a:spcBef>
              <a:spcAft>
                <a:spcPts val="0"/>
              </a:spcAft>
              <a:buNone/>
              <a:defRPr sz="1200" b="0">
                <a:solidFill>
                  <a:srgbClr val="000000"/>
                </a:solidFill>
                <a:latin typeface="Verdana"/>
                <a:ea typeface="Verdana"/>
                <a:cs typeface="Verdana"/>
                <a:sym typeface="Verdana"/>
              </a:defRPr>
            </a:lvl4pPr>
            <a:lvl5pPr marL="0" marR="0" lvl="4" indent="0" algn="r" rtl="0">
              <a:spcBef>
                <a:spcPts val="0"/>
              </a:spcBef>
              <a:spcAft>
                <a:spcPts val="0"/>
              </a:spcAft>
              <a:buNone/>
              <a:defRPr sz="1200" b="0">
                <a:solidFill>
                  <a:srgbClr val="000000"/>
                </a:solidFill>
                <a:latin typeface="Verdana"/>
                <a:ea typeface="Verdana"/>
                <a:cs typeface="Verdana"/>
                <a:sym typeface="Verdana"/>
              </a:defRPr>
            </a:lvl5pPr>
            <a:lvl6pPr marL="0" marR="0" lvl="5" indent="0" algn="r" rtl="0">
              <a:spcBef>
                <a:spcPts val="0"/>
              </a:spcBef>
              <a:spcAft>
                <a:spcPts val="0"/>
              </a:spcAft>
              <a:buNone/>
              <a:defRPr sz="1200" b="0">
                <a:solidFill>
                  <a:srgbClr val="000000"/>
                </a:solidFill>
                <a:latin typeface="Verdana"/>
                <a:ea typeface="Verdana"/>
                <a:cs typeface="Verdana"/>
                <a:sym typeface="Verdana"/>
              </a:defRPr>
            </a:lvl6pPr>
            <a:lvl7pPr marL="0" marR="0" lvl="6" indent="0" algn="r" rtl="0">
              <a:spcBef>
                <a:spcPts val="0"/>
              </a:spcBef>
              <a:spcAft>
                <a:spcPts val="0"/>
              </a:spcAft>
              <a:buNone/>
              <a:defRPr sz="1200" b="0">
                <a:solidFill>
                  <a:srgbClr val="000000"/>
                </a:solidFill>
                <a:latin typeface="Verdana"/>
                <a:ea typeface="Verdana"/>
                <a:cs typeface="Verdana"/>
                <a:sym typeface="Verdana"/>
              </a:defRPr>
            </a:lvl7pPr>
            <a:lvl8pPr marL="0" marR="0" lvl="7" indent="0" algn="r" rtl="0">
              <a:spcBef>
                <a:spcPts val="0"/>
              </a:spcBef>
              <a:spcAft>
                <a:spcPts val="0"/>
              </a:spcAft>
              <a:buNone/>
              <a:defRPr sz="1200" b="0">
                <a:solidFill>
                  <a:srgbClr val="000000"/>
                </a:solidFill>
                <a:latin typeface="Verdana"/>
                <a:ea typeface="Verdana"/>
                <a:cs typeface="Verdana"/>
                <a:sym typeface="Verdana"/>
              </a:defRPr>
            </a:lvl8pPr>
            <a:lvl9pPr marL="0" marR="0" lvl="8" indent="0" algn="r" rtl="0">
              <a:spcBef>
                <a:spcPts val="0"/>
              </a:spcBef>
              <a:spcAft>
                <a:spcPts val="0"/>
              </a:spcAft>
              <a:buNone/>
              <a:defRPr sz="1200" b="0">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40"/>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4"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0" name="Google Shape;250;p4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51" name="Google Shape;251;p40"/>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2" name="Google Shape;252;p40"/>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3" name="Google Shape;253;p40"/>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cxnSp>
        <p:nvCxnSpPr>
          <p:cNvPr id="254" name="Google Shape;254;p4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B9B9"/>
        </a:solidFill>
        <a:effectLst/>
      </p:bgPr>
    </p:bg>
    <p:spTree>
      <p:nvGrpSpPr>
        <p:cNvPr id="1" name="Shape 341"/>
        <p:cNvGrpSpPr/>
        <p:nvPr/>
      </p:nvGrpSpPr>
      <p:grpSpPr>
        <a:xfrm>
          <a:off x="0" y="0"/>
          <a:ext cx="0" cy="0"/>
          <a:chOff x="0" y="0"/>
          <a:chExt cx="0" cy="0"/>
        </a:xfrm>
      </p:grpSpPr>
      <p:pic>
        <p:nvPicPr>
          <p:cNvPr id="342" name="Google Shape;342;p52" descr="LogoC_XXL.png"/>
          <p:cNvPicPr preferRelativeResize="0"/>
          <p:nvPr/>
        </p:nvPicPr>
        <p:blipFill rotWithShape="1">
          <a:blip r:embed="rId3">
            <a:alphaModFix/>
          </a:blip>
          <a:srcRect/>
          <a:stretch/>
        </p:blipFill>
        <p:spPr>
          <a:xfrm>
            <a:off x="2540000" y="762005"/>
            <a:ext cx="6908800" cy="3586777"/>
          </a:xfrm>
          <a:prstGeom prst="rect">
            <a:avLst/>
          </a:prstGeom>
          <a:noFill/>
          <a:ln>
            <a:noFill/>
          </a:ln>
        </p:spPr>
      </p:pic>
      <p:sp>
        <p:nvSpPr>
          <p:cNvPr id="343" name="Google Shape;343;p52"/>
          <p:cNvSpPr txBox="1"/>
          <p:nvPr/>
        </p:nvSpPr>
        <p:spPr>
          <a:xfrm>
            <a:off x="1422400" y="4724400"/>
            <a:ext cx="9347200" cy="152862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s-ES" sz="3200" b="1" i="0" u="none" strike="noStrike" cap="none">
                <a:solidFill>
                  <a:schemeClr val="dk1"/>
                </a:solidFill>
                <a:latin typeface="Arimo"/>
                <a:ea typeface="Arimo"/>
                <a:cs typeface="Arimo"/>
                <a:sym typeface="Arimo"/>
              </a:rPr>
              <a:t>26-28 marzo 2019</a:t>
            </a:r>
            <a:endParaRPr/>
          </a:p>
          <a:p>
            <a:pPr marL="0" marR="0" lvl="0" indent="0" algn="ctr" rtl="0">
              <a:lnSpc>
                <a:spcPct val="150000"/>
              </a:lnSpc>
              <a:spcBef>
                <a:spcPts val="0"/>
              </a:spcBef>
              <a:spcAft>
                <a:spcPts val="0"/>
              </a:spcAft>
              <a:buNone/>
            </a:pPr>
            <a:r>
              <a:rPr lang="es-ES" sz="3200" b="1" i="0" u="none" strike="noStrike" cap="none">
                <a:solidFill>
                  <a:schemeClr val="dk1"/>
                </a:solidFill>
                <a:latin typeface="Arimo"/>
                <a:ea typeface="Arimo"/>
                <a:cs typeface="Arimo"/>
                <a:sym typeface="Arimo"/>
              </a:rPr>
              <a:t>Buenos Aires, Argentina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1"/>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600"/>
              <a:buFont typeface="Times New Roman"/>
              <a:buNone/>
            </a:pPr>
            <a:r>
              <a:rPr lang="es-ES" sz="3600" b="1">
                <a:solidFill>
                  <a:srgbClr val="365339"/>
                </a:solidFill>
                <a:latin typeface="Times New Roman"/>
                <a:ea typeface="Times New Roman"/>
                <a:cs typeface="Times New Roman"/>
                <a:sym typeface="Times New Roman"/>
              </a:rPr>
              <a:t>Incautación </a:t>
            </a:r>
            <a:r>
              <a:rPr lang="es-ES" sz="3600" b="1" i="1">
                <a:solidFill>
                  <a:srgbClr val="365339"/>
                </a:solidFill>
                <a:latin typeface="Times New Roman"/>
                <a:ea typeface="Times New Roman"/>
                <a:cs typeface="Times New Roman"/>
                <a:sym typeface="Times New Roman"/>
              </a:rPr>
              <a:t>ampliada</a:t>
            </a:r>
            <a:endParaRPr/>
          </a:p>
        </p:txBody>
      </p:sp>
      <p:sp>
        <p:nvSpPr>
          <p:cNvPr id="421" name="Google Shape;421;p61"/>
          <p:cNvSpPr txBox="1">
            <a:spLocks noGrp="1"/>
          </p:cNvSpPr>
          <p:nvPr>
            <p:ph type="body" idx="1"/>
          </p:nvPr>
        </p:nvSpPr>
        <p:spPr>
          <a:xfrm>
            <a:off x="1066800" y="1845734"/>
            <a:ext cx="10058400" cy="4023360"/>
          </a:xfrm>
          <a:prstGeom prst="rect">
            <a:avLst/>
          </a:prstGeom>
          <a:noFill/>
          <a:ln>
            <a:noFill/>
          </a:ln>
        </p:spPr>
        <p:txBody>
          <a:bodyPr spcFirstLastPara="1" wrap="square" lIns="0" tIns="45700" rIns="0" bIns="45700" anchor="t" anchorCtr="0">
            <a:noAutofit/>
          </a:bodyPr>
          <a:lstStyle/>
          <a:p>
            <a:pPr marL="91440" lvl="0" indent="-177800" algn="just" rtl="0">
              <a:lnSpc>
                <a:spcPct val="80000"/>
              </a:lnSpc>
              <a:spcBef>
                <a:spcPts val="0"/>
              </a:spcBef>
              <a:spcAft>
                <a:spcPts val="0"/>
              </a:spcAft>
              <a:buSzPts val="2800"/>
              <a:buChar char=" "/>
            </a:pPr>
            <a:r>
              <a:rPr lang="es-ES" sz="2800">
                <a:latin typeface="Times New Roman"/>
                <a:ea typeface="Times New Roman"/>
                <a:cs typeface="Times New Roman"/>
                <a:sym typeface="Times New Roman"/>
              </a:rPr>
              <a:t>La incautación «ampliada», aplicada al proceso penal, con diferencia de la incautación tradicional, ataca no solamente el bien del delito sino todos los bienes que resultan desproporcionados con respecto el ingreso declarado.</a:t>
            </a:r>
            <a:endParaRPr/>
          </a:p>
          <a:p>
            <a:pPr marL="91440" lvl="0" indent="-177800" algn="just" rtl="0">
              <a:lnSpc>
                <a:spcPct val="80000"/>
              </a:lnSpc>
              <a:spcBef>
                <a:spcPts val="1400"/>
              </a:spcBef>
              <a:spcAft>
                <a:spcPts val="0"/>
              </a:spcAft>
              <a:buSzPts val="2800"/>
              <a:buChar char=" "/>
            </a:pPr>
            <a:r>
              <a:rPr lang="es-ES" sz="2800" b="1">
                <a:latin typeface="Times New Roman"/>
                <a:ea typeface="Times New Roman"/>
                <a:cs typeface="Times New Roman"/>
                <a:sym typeface="Times New Roman"/>
              </a:rPr>
              <a:t>La condena penal por delitos muy graves, a partir de la asociación mafiosa, suponen que todos los bienes de valor sean adquiridos mediante crimen y que entonces sean desproporcionados con respecto al ingreso declarado.</a:t>
            </a:r>
            <a:endParaRPr/>
          </a:p>
          <a:p>
            <a:pPr marL="91440" lvl="0" indent="-177800" algn="just" rtl="0">
              <a:lnSpc>
                <a:spcPct val="80000"/>
              </a:lnSpc>
              <a:spcBef>
                <a:spcPts val="1400"/>
              </a:spcBef>
              <a:spcAft>
                <a:spcPts val="0"/>
              </a:spcAft>
              <a:buSzPts val="2800"/>
              <a:buChar char=" "/>
            </a:pPr>
            <a:r>
              <a:rPr lang="es-ES" sz="2800">
                <a:latin typeface="Times New Roman"/>
                <a:ea typeface="Times New Roman"/>
                <a:cs typeface="Times New Roman"/>
                <a:sym typeface="Times New Roman"/>
              </a:rPr>
              <a:t>El condenado para evitar el decomiso, debe demonstrar que el bien fue adquirido con dinero legal.</a:t>
            </a:r>
            <a:endParaRPr/>
          </a:p>
          <a:p>
            <a:pPr marL="91440" lvl="0" indent="0" algn="l" rtl="0">
              <a:lnSpc>
                <a:spcPct val="80000"/>
              </a:lnSpc>
              <a:spcBef>
                <a:spcPts val="1400"/>
              </a:spcBef>
              <a:spcAft>
                <a:spcPts val="0"/>
              </a:spcAft>
              <a:buSzPts val="2200"/>
              <a:buNone/>
            </a:pPr>
            <a:endParaRPr sz="2200">
              <a:latin typeface="Times New Roman"/>
              <a:ea typeface="Times New Roman"/>
              <a:cs typeface="Times New Roman"/>
              <a:sym typeface="Times New Roman"/>
            </a:endParaRPr>
          </a:p>
        </p:txBody>
      </p:sp>
      <p:sp>
        <p:nvSpPr>
          <p:cNvPr id="422" name="Google Shape;422;p61"/>
          <p:cNvSpPr txBox="1">
            <a:spLocks noGrp="1"/>
          </p:cNvSpPr>
          <p:nvPr>
            <p:ph type="ftr" idx="11"/>
          </p:nvPr>
        </p:nvSpPr>
        <p:spPr>
          <a:xfrm>
            <a:off x="3962404" y="6305550"/>
            <a:ext cx="4822825" cy="5524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423" name="Google Shape;423;p61"/>
          <p:cNvPicPr preferRelativeResize="0"/>
          <p:nvPr/>
        </p:nvPicPr>
        <p:blipFill rotWithShape="1">
          <a:blip r:embed="rId3">
            <a:alphaModFix/>
          </a:blip>
          <a:srcRect/>
          <a:stretch/>
        </p:blipFill>
        <p:spPr>
          <a:xfrm>
            <a:off x="5321300" y="141611"/>
            <a:ext cx="1243013" cy="10623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2"/>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200"/>
              <a:buFont typeface="Times New Roman"/>
              <a:buNone/>
            </a:pPr>
            <a:r>
              <a:rPr lang="es-ES" sz="3200" b="1">
                <a:solidFill>
                  <a:srgbClr val="365339"/>
                </a:solidFill>
                <a:latin typeface="Times New Roman"/>
                <a:ea typeface="Times New Roman"/>
                <a:cs typeface="Times New Roman"/>
                <a:sym typeface="Times New Roman"/>
              </a:rPr>
              <a:t>Eficacia: las reacciones de la criminalidad organizada</a:t>
            </a:r>
            <a:endParaRPr sz="3200" b="1">
              <a:solidFill>
                <a:srgbClr val="365339"/>
              </a:solidFill>
              <a:latin typeface="Times New Roman"/>
              <a:ea typeface="Times New Roman"/>
              <a:cs typeface="Times New Roman"/>
              <a:sym typeface="Times New Roman"/>
            </a:endParaRPr>
          </a:p>
        </p:txBody>
      </p:sp>
      <p:sp>
        <p:nvSpPr>
          <p:cNvPr id="429" name="Google Shape;429;p6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152400" algn="just" rtl="0">
              <a:lnSpc>
                <a:spcPct val="90000"/>
              </a:lnSpc>
              <a:spcBef>
                <a:spcPts val="0"/>
              </a:spcBef>
              <a:spcAft>
                <a:spcPts val="0"/>
              </a:spcAft>
              <a:buSzPts val="2400"/>
              <a:buChar char=" "/>
            </a:pPr>
            <a:r>
              <a:rPr lang="es-ES" sz="2400" b="1">
                <a:latin typeface="Times New Roman"/>
                <a:ea typeface="Times New Roman"/>
                <a:cs typeface="Times New Roman"/>
                <a:sym typeface="Times New Roman"/>
              </a:rPr>
              <a:t> Las investigaciones (interceptaciones telefónicas) demuestran que a los mafiosos le da más miedo la incautación que la cárcel </a:t>
            </a:r>
            <a:endParaRPr/>
          </a:p>
          <a:p>
            <a:pPr marL="91440" lvl="0" indent="-203200" algn="just" rtl="0">
              <a:lnSpc>
                <a:spcPct val="90000"/>
              </a:lnSpc>
              <a:spcBef>
                <a:spcPts val="1400"/>
              </a:spcBef>
              <a:spcAft>
                <a:spcPts val="0"/>
              </a:spcAft>
              <a:buSzPts val="3200"/>
              <a:buChar char=" "/>
            </a:pPr>
            <a:r>
              <a:rPr lang="es-ES" sz="3200" b="1">
                <a:latin typeface="Times New Roman"/>
                <a:ea typeface="Times New Roman"/>
                <a:cs typeface="Times New Roman"/>
                <a:sym typeface="Times New Roman"/>
              </a:rPr>
              <a:t>Conversación telefónica interceptada de Francesco Inzerillo, líder mafioso, durante la investigación cd. Old Bridge, llevada a cabo con varas condenas: «... No hay cosa peor de la incautación de bienes (..). Entonces lo mejor que uno puede hacer es marcharse».</a:t>
            </a:r>
            <a:endParaRPr/>
          </a:p>
          <a:p>
            <a:pPr marL="91440" lvl="0" indent="0" algn="l" rtl="0">
              <a:lnSpc>
                <a:spcPct val="90000"/>
              </a:lnSpc>
              <a:spcBef>
                <a:spcPts val="1400"/>
              </a:spcBef>
              <a:spcAft>
                <a:spcPts val="0"/>
              </a:spcAft>
              <a:buSzPts val="2000"/>
              <a:buNone/>
            </a:pPr>
            <a:endParaRPr>
              <a:latin typeface="Times New Roman"/>
              <a:ea typeface="Times New Roman"/>
              <a:cs typeface="Times New Roman"/>
              <a:sym typeface="Times New Roman"/>
            </a:endParaRPr>
          </a:p>
        </p:txBody>
      </p:sp>
      <p:sp>
        <p:nvSpPr>
          <p:cNvPr id="430" name="Google Shape;430;p62"/>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a:p>
            <a:pPr marL="0" lvl="0" indent="0" algn="ctr" rtl="0">
              <a:spcBef>
                <a:spcPts val="0"/>
              </a:spcBef>
              <a:spcAft>
                <a:spcPts val="0"/>
              </a:spcAft>
              <a:buNone/>
            </a:pPr>
            <a:endParaRPr>
              <a:latin typeface="Times New Roman"/>
              <a:ea typeface="Times New Roman"/>
              <a:cs typeface="Times New Roman"/>
              <a:sym typeface="Times New Roman"/>
            </a:endParaRPr>
          </a:p>
        </p:txBody>
      </p:sp>
      <p:pic>
        <p:nvPicPr>
          <p:cNvPr id="431" name="Google Shape;431;p62"/>
          <p:cNvPicPr preferRelativeResize="0"/>
          <p:nvPr/>
        </p:nvPicPr>
        <p:blipFill rotWithShape="1">
          <a:blip r:embed="rId3">
            <a:alphaModFix/>
          </a:blip>
          <a:srcRect/>
          <a:stretch/>
        </p:blipFill>
        <p:spPr>
          <a:xfrm>
            <a:off x="5214620" y="65723"/>
            <a:ext cx="1243013" cy="123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3"/>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just" rtl="0">
              <a:lnSpc>
                <a:spcPct val="85000"/>
              </a:lnSpc>
              <a:spcBef>
                <a:spcPts val="0"/>
              </a:spcBef>
              <a:spcAft>
                <a:spcPts val="0"/>
              </a:spcAft>
              <a:buClr>
                <a:srgbClr val="365339"/>
              </a:buClr>
              <a:buSzPts val="2800"/>
              <a:buFont typeface="Times New Roman"/>
              <a:buNone/>
            </a:pPr>
            <a:r>
              <a:rPr lang="es-ES" sz="2800" b="1">
                <a:solidFill>
                  <a:srgbClr val="365339"/>
                </a:solidFill>
                <a:latin typeface="Times New Roman"/>
                <a:ea typeface="Times New Roman"/>
                <a:cs typeface="Times New Roman"/>
                <a:sym typeface="Times New Roman"/>
              </a:rPr>
              <a:t>La importancia de la reutilización  de los bienes incautados con finalidad social: ley del 1996</a:t>
            </a:r>
            <a:endParaRPr/>
          </a:p>
        </p:txBody>
      </p:sp>
      <p:sp>
        <p:nvSpPr>
          <p:cNvPr id="438" name="Google Shape;438;p63"/>
          <p:cNvSpPr txBox="1">
            <a:spLocks noGrp="1"/>
          </p:cNvSpPr>
          <p:nvPr>
            <p:ph type="body" idx="1"/>
          </p:nvPr>
        </p:nvSpPr>
        <p:spPr>
          <a:xfrm>
            <a:off x="921436" y="1967223"/>
            <a:ext cx="10311249" cy="3480676"/>
          </a:xfrm>
          <a:prstGeom prst="rect">
            <a:avLst/>
          </a:prstGeom>
          <a:noFill/>
          <a:ln>
            <a:noFill/>
          </a:ln>
        </p:spPr>
        <p:txBody>
          <a:bodyPr spcFirstLastPara="1" wrap="square" lIns="0" tIns="45700" rIns="0" bIns="45700" anchor="t" anchorCtr="0">
            <a:noAutofit/>
          </a:bodyPr>
          <a:lstStyle/>
          <a:p>
            <a:pPr marL="91440" lvl="0" indent="-177800" algn="just" rtl="0">
              <a:lnSpc>
                <a:spcPct val="90000"/>
              </a:lnSpc>
              <a:spcBef>
                <a:spcPts val="0"/>
              </a:spcBef>
              <a:spcAft>
                <a:spcPts val="0"/>
              </a:spcAft>
              <a:buSzPts val="2800"/>
              <a:buFont typeface="Noto Sans Symbols"/>
              <a:buChar char="❖"/>
            </a:pPr>
            <a:r>
              <a:rPr lang="es-ES" sz="2800">
                <a:latin typeface="Times New Roman"/>
                <a:ea typeface="Times New Roman"/>
                <a:cs typeface="Times New Roman"/>
                <a:sym typeface="Times New Roman"/>
              </a:rPr>
              <a:t>En 1996, iniciada por la asociación Libre Asociaciones nombres y números contra la mafia, fue aprobada una ley según todos los inmuebles incautados son reutilizables con finalidad social: cuarteles, oficinas públicas, asociaciones de voluntariado (recuperación discapacitados, centros de apoyo a las mujeres que han padecido violencia, acogida de menores abusados, etc.)</a:t>
            </a:r>
            <a:endParaRPr/>
          </a:p>
          <a:p>
            <a:pPr marL="91440" lvl="0" indent="-177800" algn="just" rtl="0">
              <a:lnSpc>
                <a:spcPct val="90000"/>
              </a:lnSpc>
              <a:spcBef>
                <a:spcPts val="1400"/>
              </a:spcBef>
              <a:spcAft>
                <a:spcPts val="0"/>
              </a:spcAft>
              <a:buSzPts val="2800"/>
              <a:buFont typeface="Noto Sans Symbols"/>
              <a:buChar char="❖"/>
            </a:pPr>
            <a:r>
              <a:rPr lang="es-ES" sz="2800" b="1">
                <a:latin typeface="Times New Roman"/>
                <a:ea typeface="Times New Roman"/>
                <a:cs typeface="Times New Roman"/>
                <a:sym typeface="Times New Roman"/>
              </a:rPr>
              <a:t>Los bienes adquiridos con el delito son devueltos, aplicando el derecho, a la colectividad. </a:t>
            </a:r>
            <a:endParaRPr/>
          </a:p>
        </p:txBody>
      </p:sp>
      <p:sp>
        <p:nvSpPr>
          <p:cNvPr id="439" name="Google Shape;439;p63"/>
          <p:cNvSpPr txBox="1">
            <a:spLocks noGrp="1"/>
          </p:cNvSpPr>
          <p:nvPr>
            <p:ph type="ftr" idx="11"/>
          </p:nvPr>
        </p:nvSpPr>
        <p:spPr>
          <a:xfrm>
            <a:off x="3667225" y="6305452"/>
            <a:ext cx="5871411" cy="45148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100" b="1">
              <a:latin typeface="Times New Roman"/>
              <a:ea typeface="Times New Roman"/>
              <a:cs typeface="Times New Roman"/>
              <a:sym typeface="Times New Roman"/>
            </a:endParaRPr>
          </a:p>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440" name="Google Shape;440;p63"/>
          <p:cNvPicPr preferRelativeResize="0"/>
          <p:nvPr/>
        </p:nvPicPr>
        <p:blipFill rotWithShape="1">
          <a:blip r:embed="rId3">
            <a:alphaModFix/>
          </a:blip>
          <a:srcRect/>
          <a:stretch/>
        </p:blipFill>
        <p:spPr>
          <a:xfrm>
            <a:off x="5283201" y="83820"/>
            <a:ext cx="1071880" cy="8305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4"/>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2400"/>
              <a:buFont typeface="Times New Roman"/>
              <a:buNone/>
            </a:pPr>
            <a:r>
              <a:rPr lang="es-ES" sz="2400" b="1">
                <a:solidFill>
                  <a:srgbClr val="365339"/>
                </a:solidFill>
                <a:latin typeface="Times New Roman"/>
                <a:ea typeface="Times New Roman"/>
                <a:cs typeface="Times New Roman"/>
                <a:sym typeface="Times New Roman"/>
              </a:rPr>
              <a:t>La reutilización de los bienes incautados con finalidad social: primer ejemplo</a:t>
            </a:r>
            <a:endParaRPr sz="2400" b="1">
              <a:solidFill>
                <a:srgbClr val="365339"/>
              </a:solidFill>
            </a:endParaRPr>
          </a:p>
        </p:txBody>
      </p:sp>
      <p:sp>
        <p:nvSpPr>
          <p:cNvPr id="446" name="Google Shape;446;p6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0" algn="l" rtl="0">
              <a:lnSpc>
                <a:spcPct val="70000"/>
              </a:lnSpc>
              <a:spcBef>
                <a:spcPts val="0"/>
              </a:spcBef>
              <a:spcAft>
                <a:spcPts val="0"/>
              </a:spcAft>
              <a:buSzPts val="1850"/>
              <a:buNone/>
            </a:pPr>
            <a:endParaRPr sz="1850"/>
          </a:p>
          <a:p>
            <a:pPr marL="91440" lvl="0" indent="0" algn="l" rtl="0">
              <a:lnSpc>
                <a:spcPct val="70000"/>
              </a:lnSpc>
              <a:spcBef>
                <a:spcPts val="1400"/>
              </a:spcBef>
              <a:spcAft>
                <a:spcPts val="0"/>
              </a:spcAft>
              <a:buSzPts val="1850"/>
              <a:buNone/>
            </a:pPr>
            <a:endParaRPr sz="1850"/>
          </a:p>
          <a:p>
            <a:pPr marL="91440" lvl="0" indent="0" algn="l" rtl="0">
              <a:lnSpc>
                <a:spcPct val="70000"/>
              </a:lnSpc>
              <a:spcBef>
                <a:spcPts val="1400"/>
              </a:spcBef>
              <a:spcAft>
                <a:spcPts val="0"/>
              </a:spcAft>
              <a:buSzPts val="1850"/>
              <a:buNone/>
            </a:pPr>
            <a:endParaRPr sz="1850"/>
          </a:p>
          <a:p>
            <a:pPr marL="91440" lvl="0" indent="0" algn="l" rtl="0">
              <a:lnSpc>
                <a:spcPct val="70000"/>
              </a:lnSpc>
              <a:spcBef>
                <a:spcPts val="1400"/>
              </a:spcBef>
              <a:spcAft>
                <a:spcPts val="0"/>
              </a:spcAft>
              <a:buSzPts val="1850"/>
              <a:buNone/>
            </a:pPr>
            <a:endParaRPr sz="1850"/>
          </a:p>
          <a:p>
            <a:pPr marL="91440" lvl="0" indent="0" algn="l" rtl="0">
              <a:lnSpc>
                <a:spcPct val="70000"/>
              </a:lnSpc>
              <a:spcBef>
                <a:spcPts val="1400"/>
              </a:spcBef>
              <a:spcAft>
                <a:spcPts val="0"/>
              </a:spcAft>
              <a:buSzPts val="1850"/>
              <a:buNone/>
            </a:pPr>
            <a:endParaRPr sz="1850"/>
          </a:p>
          <a:p>
            <a:pPr marL="91440" lvl="0" indent="0" algn="l" rtl="0">
              <a:lnSpc>
                <a:spcPct val="70000"/>
              </a:lnSpc>
              <a:spcBef>
                <a:spcPts val="1400"/>
              </a:spcBef>
              <a:spcAft>
                <a:spcPts val="0"/>
              </a:spcAft>
              <a:buSzPts val="1850"/>
              <a:buNone/>
            </a:pPr>
            <a:endParaRPr sz="1850"/>
          </a:p>
          <a:p>
            <a:pPr marL="91440" lvl="0" indent="0" algn="l" rtl="0">
              <a:lnSpc>
                <a:spcPct val="70000"/>
              </a:lnSpc>
              <a:spcBef>
                <a:spcPts val="1400"/>
              </a:spcBef>
              <a:spcAft>
                <a:spcPts val="0"/>
              </a:spcAft>
              <a:buSzPts val="1850"/>
              <a:buNone/>
            </a:pPr>
            <a:endParaRPr sz="1850"/>
          </a:p>
          <a:p>
            <a:pPr marL="91440" lvl="0" indent="0" algn="l" rtl="0">
              <a:lnSpc>
                <a:spcPct val="70000"/>
              </a:lnSpc>
              <a:spcBef>
                <a:spcPts val="1400"/>
              </a:spcBef>
              <a:spcAft>
                <a:spcPts val="0"/>
              </a:spcAft>
              <a:buSzPts val="1850"/>
              <a:buNone/>
            </a:pPr>
            <a:endParaRPr sz="1850"/>
          </a:p>
          <a:p>
            <a:pPr marL="91440" lvl="0" indent="-117475" algn="l" rtl="0">
              <a:lnSpc>
                <a:spcPct val="70000"/>
              </a:lnSpc>
              <a:spcBef>
                <a:spcPts val="1400"/>
              </a:spcBef>
              <a:spcAft>
                <a:spcPts val="0"/>
              </a:spcAft>
              <a:buSzPts val="1850"/>
              <a:buChar char=" "/>
            </a:pPr>
            <a:r>
              <a:rPr lang="es-ES" sz="1850"/>
              <a:t>El castillo Ottaviano de la época de la familia Medici, fue incautado a Raffaele Cutolo, feroz miembro de la Camorra, encarcelado en 1979 hoy cumpliendo cadena perpetua. Hoy en día el Castillo es destinado al Común, para actividades sociales</a:t>
            </a:r>
            <a:endParaRPr sz="1850"/>
          </a:p>
        </p:txBody>
      </p:sp>
      <p:sp>
        <p:nvSpPr>
          <p:cNvPr id="447" name="Google Shape;447;p64"/>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a:p>
            <a:pPr marL="0" lvl="0" indent="0" algn="ctr" rtl="0">
              <a:spcBef>
                <a:spcPts val="0"/>
              </a:spcBef>
              <a:spcAft>
                <a:spcPts val="0"/>
              </a:spcAft>
              <a:buNone/>
            </a:pPr>
            <a:endParaRPr/>
          </a:p>
        </p:txBody>
      </p:sp>
      <p:pic>
        <p:nvPicPr>
          <p:cNvPr id="448" name="Google Shape;448;p64"/>
          <p:cNvPicPr preferRelativeResize="0"/>
          <p:nvPr/>
        </p:nvPicPr>
        <p:blipFill rotWithShape="1">
          <a:blip r:embed="rId3">
            <a:alphaModFix/>
          </a:blip>
          <a:srcRect/>
          <a:stretch/>
        </p:blipFill>
        <p:spPr>
          <a:xfrm>
            <a:off x="7040883" y="1743232"/>
            <a:ext cx="3867151" cy="3029268"/>
          </a:xfrm>
          <a:prstGeom prst="rect">
            <a:avLst/>
          </a:prstGeom>
          <a:noFill/>
          <a:ln w="9525" cap="flat" cmpd="sng">
            <a:solidFill>
              <a:srgbClr val="003300">
                <a:alpha val="88627"/>
              </a:srgbClr>
            </a:solidFill>
            <a:prstDash val="solid"/>
            <a:miter lim="800000"/>
            <a:headEnd type="none" w="sm" len="sm"/>
            <a:tailEnd type="none" w="sm" len="sm"/>
          </a:ln>
        </p:spPr>
      </p:pic>
      <p:pic>
        <p:nvPicPr>
          <p:cNvPr id="449" name="Google Shape;449;p64"/>
          <p:cNvPicPr preferRelativeResize="0"/>
          <p:nvPr/>
        </p:nvPicPr>
        <p:blipFill rotWithShape="1">
          <a:blip r:embed="rId4">
            <a:alphaModFix/>
          </a:blip>
          <a:srcRect/>
          <a:stretch/>
        </p:blipFill>
        <p:spPr>
          <a:xfrm>
            <a:off x="1424000" y="1749748"/>
            <a:ext cx="4524373" cy="3016249"/>
          </a:xfrm>
          <a:prstGeom prst="rect">
            <a:avLst/>
          </a:prstGeom>
          <a:noFill/>
          <a:ln w="9525" cap="flat" cmpd="sng">
            <a:solidFill>
              <a:srgbClr val="003300">
                <a:alpha val="87843"/>
              </a:srgbClr>
            </a:solidFill>
            <a:prstDash val="solid"/>
            <a:miter lim="800000"/>
            <a:headEnd type="none" w="sm" len="sm"/>
            <a:tailEnd type="none" w="sm" len="sm"/>
          </a:ln>
        </p:spPr>
      </p:pic>
      <p:pic>
        <p:nvPicPr>
          <p:cNvPr id="450" name="Google Shape;450;p64"/>
          <p:cNvPicPr preferRelativeResize="0"/>
          <p:nvPr/>
        </p:nvPicPr>
        <p:blipFill rotWithShape="1">
          <a:blip r:embed="rId5">
            <a:alphaModFix/>
          </a:blip>
          <a:srcRect/>
          <a:stretch/>
        </p:blipFill>
        <p:spPr>
          <a:xfrm>
            <a:off x="5237480" y="160020"/>
            <a:ext cx="1243013" cy="10782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5"/>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2400"/>
              <a:buFont typeface="Times New Roman"/>
              <a:buNone/>
            </a:pPr>
            <a:r>
              <a:rPr lang="es-ES" sz="2400" b="1">
                <a:solidFill>
                  <a:srgbClr val="365339"/>
                </a:solidFill>
                <a:latin typeface="Times New Roman"/>
                <a:ea typeface="Times New Roman"/>
                <a:cs typeface="Times New Roman"/>
                <a:sym typeface="Times New Roman"/>
              </a:rPr>
              <a:t>La reutilización de los bienes incautados con finalidad social: segundo ejemplo</a:t>
            </a:r>
            <a:endParaRPr sz="2400" b="1">
              <a:solidFill>
                <a:srgbClr val="365339"/>
              </a:solidFill>
            </a:endParaRPr>
          </a:p>
        </p:txBody>
      </p:sp>
      <p:sp>
        <p:nvSpPr>
          <p:cNvPr id="456" name="Google Shape;456;p6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0" algn="l" rtl="0">
              <a:lnSpc>
                <a:spcPct val="80000"/>
              </a:lnSpc>
              <a:spcBef>
                <a:spcPts val="0"/>
              </a:spcBef>
              <a:spcAft>
                <a:spcPts val="0"/>
              </a:spcAft>
              <a:buSzPts val="2000"/>
              <a:buNone/>
            </a:pPr>
            <a:endParaRPr/>
          </a:p>
          <a:p>
            <a:pPr marL="91440" lvl="0" indent="0" algn="l" rtl="0">
              <a:lnSpc>
                <a:spcPct val="80000"/>
              </a:lnSpc>
              <a:spcBef>
                <a:spcPts val="1400"/>
              </a:spcBef>
              <a:spcAft>
                <a:spcPts val="0"/>
              </a:spcAft>
              <a:buSzPts val="2000"/>
              <a:buNone/>
            </a:pPr>
            <a:endParaRPr/>
          </a:p>
          <a:p>
            <a:pPr marL="91440" lvl="0" indent="0" algn="l" rtl="0">
              <a:lnSpc>
                <a:spcPct val="80000"/>
              </a:lnSpc>
              <a:spcBef>
                <a:spcPts val="1400"/>
              </a:spcBef>
              <a:spcAft>
                <a:spcPts val="0"/>
              </a:spcAft>
              <a:buSzPts val="2000"/>
              <a:buNone/>
            </a:pPr>
            <a:endParaRPr/>
          </a:p>
          <a:p>
            <a:pPr marL="91440" lvl="0" indent="0" algn="l" rtl="0">
              <a:lnSpc>
                <a:spcPct val="80000"/>
              </a:lnSpc>
              <a:spcBef>
                <a:spcPts val="1400"/>
              </a:spcBef>
              <a:spcAft>
                <a:spcPts val="0"/>
              </a:spcAft>
              <a:buSzPts val="2000"/>
              <a:buNone/>
            </a:pPr>
            <a:endParaRPr/>
          </a:p>
          <a:p>
            <a:pPr marL="91440" lvl="0" indent="0" algn="l" rtl="0">
              <a:lnSpc>
                <a:spcPct val="80000"/>
              </a:lnSpc>
              <a:spcBef>
                <a:spcPts val="1400"/>
              </a:spcBef>
              <a:spcAft>
                <a:spcPts val="0"/>
              </a:spcAft>
              <a:buSzPts val="2000"/>
              <a:buNone/>
            </a:pPr>
            <a:endParaRPr/>
          </a:p>
          <a:p>
            <a:pPr marL="91440" lvl="0" indent="0" algn="l" rtl="0">
              <a:lnSpc>
                <a:spcPct val="80000"/>
              </a:lnSpc>
              <a:spcBef>
                <a:spcPts val="1400"/>
              </a:spcBef>
              <a:spcAft>
                <a:spcPts val="0"/>
              </a:spcAft>
              <a:buSzPts val="2000"/>
              <a:buNone/>
            </a:pPr>
            <a:endParaRPr/>
          </a:p>
          <a:p>
            <a:pPr marL="91440" lvl="0" indent="0" algn="l" rtl="0">
              <a:lnSpc>
                <a:spcPct val="80000"/>
              </a:lnSpc>
              <a:spcBef>
                <a:spcPts val="1400"/>
              </a:spcBef>
              <a:spcAft>
                <a:spcPts val="0"/>
              </a:spcAft>
              <a:buSzPts val="2000"/>
              <a:buNone/>
            </a:pPr>
            <a:endParaRPr/>
          </a:p>
          <a:p>
            <a:pPr marL="91440" lvl="0" indent="-127000" algn="l" rtl="0">
              <a:lnSpc>
                <a:spcPct val="80000"/>
              </a:lnSpc>
              <a:spcBef>
                <a:spcPts val="1400"/>
              </a:spcBef>
              <a:spcAft>
                <a:spcPts val="0"/>
              </a:spcAft>
              <a:buSzPts val="2000"/>
              <a:buChar char=" "/>
            </a:pPr>
            <a:r>
              <a:rPr lang="es-ES">
                <a:latin typeface="Times New Roman"/>
                <a:ea typeface="Times New Roman"/>
                <a:cs typeface="Times New Roman"/>
                <a:sym typeface="Times New Roman"/>
              </a:rPr>
              <a:t>El Cuartel de Marano de la Policía Fiscal, incautada por el tribunal de Napoli para dañar el clan Polverino. Es un conjunto de 36 mil metros cuadros, y es parte utilizado para la recuperación de las personas con discapacidad. </a:t>
            </a:r>
            <a:endParaRPr/>
          </a:p>
        </p:txBody>
      </p:sp>
      <p:sp>
        <p:nvSpPr>
          <p:cNvPr id="457" name="Google Shape;457;p65"/>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458" name="Google Shape;458;p65"/>
          <p:cNvPicPr preferRelativeResize="0"/>
          <p:nvPr/>
        </p:nvPicPr>
        <p:blipFill rotWithShape="1">
          <a:blip r:embed="rId3">
            <a:alphaModFix/>
          </a:blip>
          <a:srcRect/>
          <a:stretch/>
        </p:blipFill>
        <p:spPr>
          <a:xfrm>
            <a:off x="2545652" y="1869710"/>
            <a:ext cx="7161021" cy="2690568"/>
          </a:xfrm>
          <a:prstGeom prst="rect">
            <a:avLst/>
          </a:prstGeom>
          <a:noFill/>
          <a:ln>
            <a:noFill/>
          </a:ln>
        </p:spPr>
      </p:pic>
      <p:pic>
        <p:nvPicPr>
          <p:cNvPr id="459" name="Google Shape;459;p65"/>
          <p:cNvPicPr preferRelativeResize="0"/>
          <p:nvPr/>
        </p:nvPicPr>
        <p:blipFill rotWithShape="1">
          <a:blip r:embed="rId4">
            <a:alphaModFix/>
          </a:blip>
          <a:srcRect/>
          <a:stretch/>
        </p:blipFill>
        <p:spPr>
          <a:xfrm>
            <a:off x="5290820" y="236225"/>
            <a:ext cx="1243013" cy="10753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6"/>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2400"/>
              <a:buFont typeface="Times New Roman"/>
              <a:buNone/>
            </a:pPr>
            <a:r>
              <a:rPr lang="es-ES" sz="2400" b="1">
                <a:solidFill>
                  <a:srgbClr val="365339"/>
                </a:solidFill>
                <a:latin typeface="Times New Roman"/>
                <a:ea typeface="Times New Roman"/>
                <a:cs typeface="Times New Roman"/>
                <a:sym typeface="Times New Roman"/>
              </a:rPr>
              <a:t>La reutilización de los bienes incautados con finalidad social: último ejemplo</a:t>
            </a:r>
            <a:endParaRPr sz="2400" b="1">
              <a:solidFill>
                <a:srgbClr val="365339"/>
              </a:solidFill>
            </a:endParaRPr>
          </a:p>
        </p:txBody>
      </p:sp>
      <p:sp>
        <p:nvSpPr>
          <p:cNvPr id="465" name="Google Shape;465;p66"/>
          <p:cNvSpPr txBox="1">
            <a:spLocks noGrp="1"/>
          </p:cNvSpPr>
          <p:nvPr>
            <p:ph type="body" idx="1"/>
          </p:nvPr>
        </p:nvSpPr>
        <p:spPr>
          <a:xfrm>
            <a:off x="1097280" y="2605167"/>
            <a:ext cx="10058400" cy="3526007"/>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latin typeface="Times New Roman"/>
              <a:ea typeface="Times New Roman"/>
              <a:cs typeface="Times New Roman"/>
              <a:sym typeface="Times New Roman"/>
            </a:endParaRPr>
          </a:p>
          <a:p>
            <a:pPr marL="91440" lvl="0" indent="0" algn="l" rtl="0">
              <a:lnSpc>
                <a:spcPct val="90000"/>
              </a:lnSpc>
              <a:spcBef>
                <a:spcPts val="1400"/>
              </a:spcBef>
              <a:spcAft>
                <a:spcPts val="0"/>
              </a:spcAft>
              <a:buSzPts val="2000"/>
              <a:buNone/>
            </a:pPr>
            <a:endParaRPr>
              <a:latin typeface="Times New Roman"/>
              <a:ea typeface="Times New Roman"/>
              <a:cs typeface="Times New Roman"/>
              <a:sym typeface="Times New Roman"/>
            </a:endParaRPr>
          </a:p>
          <a:p>
            <a:pPr marL="91440" lvl="0" indent="-127000" algn="l" rtl="0">
              <a:lnSpc>
                <a:spcPct val="90000"/>
              </a:lnSpc>
              <a:spcBef>
                <a:spcPts val="1400"/>
              </a:spcBef>
              <a:spcAft>
                <a:spcPts val="0"/>
              </a:spcAft>
              <a:buSzPts val="2000"/>
              <a:buChar char=" "/>
            </a:pPr>
            <a:r>
              <a:rPr lang="es-ES">
                <a:latin typeface="Times New Roman"/>
                <a:ea typeface="Times New Roman"/>
                <a:cs typeface="Times New Roman"/>
                <a:sym typeface="Times New Roman"/>
              </a:rPr>
              <a:t> La finca de Suvignano, un poco más de setecientos hectáreas, diecisiete colonias y 21 mil metros cuadros entre inmuebles y almacenes, fue incautada por el juez Falcone en 1983.</a:t>
            </a:r>
            <a:endParaRPr/>
          </a:p>
          <a:p>
            <a:pPr marL="91440" lvl="0" indent="0" algn="l" rtl="0">
              <a:lnSpc>
                <a:spcPct val="90000"/>
              </a:lnSpc>
              <a:spcBef>
                <a:spcPts val="1400"/>
              </a:spcBef>
              <a:spcAft>
                <a:spcPts val="0"/>
              </a:spcAft>
              <a:buSzPts val="2000"/>
              <a:buNone/>
            </a:pPr>
            <a:endParaRPr/>
          </a:p>
        </p:txBody>
      </p:sp>
      <p:sp>
        <p:nvSpPr>
          <p:cNvPr id="466" name="Google Shape;466;p66"/>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467" name="Google Shape;467;p66" descr="suvignano2_650"/>
          <p:cNvPicPr preferRelativeResize="0"/>
          <p:nvPr/>
        </p:nvPicPr>
        <p:blipFill rotWithShape="1">
          <a:blip r:embed="rId3">
            <a:alphaModFix/>
          </a:blip>
          <a:srcRect/>
          <a:stretch/>
        </p:blipFill>
        <p:spPr>
          <a:xfrm>
            <a:off x="3000377" y="2145324"/>
            <a:ext cx="6191251" cy="2766645"/>
          </a:xfrm>
          <a:prstGeom prst="rect">
            <a:avLst/>
          </a:prstGeom>
          <a:noFill/>
          <a:ln>
            <a:noFill/>
          </a:ln>
        </p:spPr>
      </p:pic>
      <p:pic>
        <p:nvPicPr>
          <p:cNvPr id="468" name="Google Shape;468;p66"/>
          <p:cNvPicPr preferRelativeResize="0"/>
          <p:nvPr/>
        </p:nvPicPr>
        <p:blipFill rotWithShape="1">
          <a:blip r:embed="rId4">
            <a:alphaModFix/>
          </a:blip>
          <a:srcRect/>
          <a:stretch/>
        </p:blipFill>
        <p:spPr>
          <a:xfrm>
            <a:off x="5069841" y="286609"/>
            <a:ext cx="1087120" cy="7497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7"/>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2000"/>
              <a:buFont typeface="Times New Roman"/>
              <a:buNone/>
            </a:pPr>
            <a:r>
              <a:rPr lang="es-ES" sz="2000" b="1">
                <a:solidFill>
                  <a:srgbClr val="365339"/>
                </a:solidFill>
                <a:latin typeface="Times New Roman"/>
                <a:ea typeface="Times New Roman"/>
                <a:cs typeface="Times New Roman"/>
                <a:sym typeface="Times New Roman"/>
              </a:rPr>
              <a:t>AGENCIA NACIONAL PARA LOS BIENES SECUESTRADOS E INCAUTADOS</a:t>
            </a:r>
            <a:endParaRPr/>
          </a:p>
        </p:txBody>
      </p:sp>
      <p:sp>
        <p:nvSpPr>
          <p:cNvPr id="474" name="Google Shape;474;p6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203200" algn="l" rtl="0">
              <a:lnSpc>
                <a:spcPct val="90000"/>
              </a:lnSpc>
              <a:spcBef>
                <a:spcPts val="0"/>
              </a:spcBef>
              <a:spcAft>
                <a:spcPts val="0"/>
              </a:spcAft>
              <a:buSzPts val="3200"/>
              <a:buChar char=" "/>
            </a:pPr>
            <a:r>
              <a:rPr lang="es-ES" sz="3200">
                <a:latin typeface="Times New Roman"/>
                <a:ea typeface="Times New Roman"/>
                <a:cs typeface="Times New Roman"/>
                <a:sym typeface="Times New Roman"/>
              </a:rPr>
              <a:t>En 2010 fue instituida la Agencia Nacional para los bienes secuestrados e incautados a la criminalidad organizada.</a:t>
            </a:r>
            <a:endParaRPr/>
          </a:p>
          <a:p>
            <a:pPr marL="91440" lvl="0" indent="-203200" algn="l" rtl="0">
              <a:lnSpc>
                <a:spcPct val="90000"/>
              </a:lnSpc>
              <a:spcBef>
                <a:spcPts val="1400"/>
              </a:spcBef>
              <a:spcAft>
                <a:spcPts val="0"/>
              </a:spcAft>
              <a:buSzPts val="3200"/>
              <a:buChar char=" "/>
            </a:pPr>
            <a:r>
              <a:rPr lang="es-ES" sz="3200" b="1">
                <a:latin typeface="Times New Roman"/>
                <a:ea typeface="Times New Roman"/>
                <a:cs typeface="Times New Roman"/>
                <a:sym typeface="Times New Roman"/>
              </a:rPr>
              <a:t>Objetivo principal: acelerar el destino de los bienes incautados definitivamente.</a:t>
            </a:r>
            <a:endParaRPr/>
          </a:p>
          <a:p>
            <a:pPr marL="91440" lvl="0" indent="-203200" algn="l" rtl="0">
              <a:lnSpc>
                <a:spcPct val="90000"/>
              </a:lnSpc>
              <a:spcBef>
                <a:spcPts val="1400"/>
              </a:spcBef>
              <a:spcAft>
                <a:spcPts val="0"/>
              </a:spcAft>
              <a:buSzPts val="3200"/>
              <a:buChar char=" "/>
            </a:pPr>
            <a:r>
              <a:rPr lang="es-ES" sz="3200" b="1">
                <a:latin typeface="Times New Roman"/>
                <a:ea typeface="Times New Roman"/>
                <a:cs typeface="Times New Roman"/>
                <a:sym typeface="Times New Roman"/>
              </a:rPr>
              <a:t>Ulterior objetivo: prestar ayuda a las autoridades Judiciales que administran los bienes durante el decomiso con el auxilio de profesionistas especializados (administradores judiciales)</a:t>
            </a:r>
            <a:endParaRPr/>
          </a:p>
        </p:txBody>
      </p:sp>
      <p:sp>
        <p:nvSpPr>
          <p:cNvPr id="475" name="Google Shape;475;p67"/>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476" name="Google Shape;476;p67"/>
          <p:cNvPicPr preferRelativeResize="0"/>
          <p:nvPr/>
        </p:nvPicPr>
        <p:blipFill rotWithShape="1">
          <a:blip r:embed="rId3">
            <a:alphaModFix/>
          </a:blip>
          <a:srcRect/>
          <a:stretch/>
        </p:blipFill>
        <p:spPr>
          <a:xfrm>
            <a:off x="5267960" y="220980"/>
            <a:ext cx="1243013" cy="95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8"/>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200"/>
              <a:buFont typeface="Times New Roman"/>
              <a:buNone/>
            </a:pPr>
            <a:r>
              <a:rPr lang="es-ES" sz="3200" b="1">
                <a:solidFill>
                  <a:srgbClr val="365339"/>
                </a:solidFill>
                <a:latin typeface="Times New Roman"/>
                <a:ea typeface="Times New Roman"/>
                <a:cs typeface="Times New Roman"/>
                <a:sym typeface="Times New Roman"/>
              </a:rPr>
              <a:t>AGENCIA NACIONA</a:t>
            </a:r>
            <a:r>
              <a:rPr lang="es-ES" sz="3200" b="1">
                <a:latin typeface="Times New Roman"/>
                <a:ea typeface="Times New Roman"/>
                <a:cs typeface="Times New Roman"/>
                <a:sym typeface="Times New Roman"/>
              </a:rPr>
              <a:t>L</a:t>
            </a:r>
            <a:endParaRPr sz="3200">
              <a:latin typeface="Times New Roman"/>
              <a:ea typeface="Times New Roman"/>
              <a:cs typeface="Times New Roman"/>
              <a:sym typeface="Times New Roman"/>
            </a:endParaRPr>
          </a:p>
        </p:txBody>
      </p:sp>
      <p:sp>
        <p:nvSpPr>
          <p:cNvPr id="482" name="Google Shape;482;p68"/>
          <p:cNvSpPr txBox="1">
            <a:spLocks noGrp="1"/>
          </p:cNvSpPr>
          <p:nvPr>
            <p:ph type="body" idx="1"/>
          </p:nvPr>
        </p:nvSpPr>
        <p:spPr>
          <a:xfrm>
            <a:off x="1097280" y="1737360"/>
            <a:ext cx="10424160" cy="4131734"/>
          </a:xfrm>
          <a:prstGeom prst="rect">
            <a:avLst/>
          </a:prstGeom>
          <a:noFill/>
          <a:ln>
            <a:noFill/>
          </a:ln>
        </p:spPr>
        <p:txBody>
          <a:bodyPr spcFirstLastPara="1" wrap="square" lIns="0" tIns="45700" rIns="0" bIns="45700" anchor="t" anchorCtr="0">
            <a:noAutofit/>
          </a:bodyPr>
          <a:lstStyle/>
          <a:p>
            <a:pPr marL="91440" lvl="0" indent="-187960" algn="just" rtl="0">
              <a:lnSpc>
                <a:spcPct val="90000"/>
              </a:lnSpc>
              <a:spcBef>
                <a:spcPts val="0"/>
              </a:spcBef>
              <a:spcAft>
                <a:spcPts val="0"/>
              </a:spcAft>
              <a:buSzPts val="2960"/>
              <a:buChar char=" "/>
            </a:pPr>
            <a:r>
              <a:rPr lang="es-ES" sz="2960">
                <a:latin typeface="Times New Roman"/>
                <a:ea typeface="Times New Roman"/>
                <a:cs typeface="Times New Roman"/>
                <a:sym typeface="Times New Roman"/>
              </a:rPr>
              <a:t> No obstante, las varias problemáticas que requieren intervención. La Agencia Nacional está actuando sobre el consistente patrimonio de inmuebles, empresas y bienes muebles. </a:t>
            </a:r>
            <a:endParaRPr/>
          </a:p>
          <a:p>
            <a:pPr marL="91440" lvl="0" indent="-187960" algn="l" rtl="0">
              <a:lnSpc>
                <a:spcPct val="90000"/>
              </a:lnSpc>
              <a:spcBef>
                <a:spcPts val="1400"/>
              </a:spcBef>
              <a:spcAft>
                <a:spcPts val="0"/>
              </a:spcAft>
              <a:buSzPts val="2960"/>
              <a:buChar char=" "/>
            </a:pPr>
            <a:r>
              <a:rPr lang="es-ES" sz="2960">
                <a:latin typeface="Times New Roman"/>
                <a:ea typeface="Times New Roman"/>
                <a:cs typeface="Times New Roman"/>
                <a:sym typeface="Times New Roman"/>
              </a:rPr>
              <a:t> </a:t>
            </a:r>
            <a:r>
              <a:rPr lang="es-ES" sz="2960" b="1">
                <a:latin typeface="Times New Roman"/>
                <a:ea typeface="Times New Roman"/>
                <a:cs typeface="Times New Roman"/>
                <a:sym typeface="Times New Roman"/>
              </a:rPr>
              <a:t>Solamente una gestión centralizada de los bienes incautados permite de:</a:t>
            </a:r>
            <a:endParaRPr/>
          </a:p>
          <a:p>
            <a:pPr marL="91440" lvl="0" indent="-187960" algn="l" rtl="0">
              <a:lnSpc>
                <a:spcPct val="90000"/>
              </a:lnSpc>
              <a:spcBef>
                <a:spcPts val="1400"/>
              </a:spcBef>
              <a:spcAft>
                <a:spcPts val="0"/>
              </a:spcAft>
              <a:buSzPts val="2960"/>
              <a:buChar char=" "/>
            </a:pPr>
            <a:r>
              <a:rPr lang="es-ES" sz="2960">
                <a:latin typeface="Times New Roman"/>
                <a:ea typeface="Times New Roman"/>
                <a:cs typeface="Times New Roman"/>
                <a:sym typeface="Times New Roman"/>
              </a:rPr>
              <a:t>- Tener plena conciencia del método; </a:t>
            </a:r>
            <a:endParaRPr/>
          </a:p>
          <a:p>
            <a:pPr marL="91440" lvl="0" indent="-187960" algn="l" rtl="0">
              <a:lnSpc>
                <a:spcPct val="90000"/>
              </a:lnSpc>
              <a:spcBef>
                <a:spcPts val="1400"/>
              </a:spcBef>
              <a:spcAft>
                <a:spcPts val="0"/>
              </a:spcAft>
              <a:buSzPts val="2960"/>
              <a:buChar char=" "/>
            </a:pPr>
            <a:r>
              <a:rPr lang="es-ES" sz="2960">
                <a:latin typeface="Times New Roman"/>
                <a:ea typeface="Times New Roman"/>
                <a:cs typeface="Times New Roman"/>
                <a:sym typeface="Times New Roman"/>
              </a:rPr>
              <a:t>- Proceder rápidamente al destino final; </a:t>
            </a:r>
            <a:endParaRPr/>
          </a:p>
          <a:p>
            <a:pPr marL="91440" lvl="0" indent="-187960" algn="l" rtl="0">
              <a:lnSpc>
                <a:spcPct val="90000"/>
              </a:lnSpc>
              <a:spcBef>
                <a:spcPts val="1400"/>
              </a:spcBef>
              <a:spcAft>
                <a:spcPts val="0"/>
              </a:spcAft>
              <a:buSzPts val="2960"/>
              <a:buChar char=" "/>
            </a:pPr>
            <a:r>
              <a:rPr lang="es-ES" sz="2960">
                <a:latin typeface="Times New Roman"/>
                <a:ea typeface="Times New Roman"/>
                <a:cs typeface="Times New Roman"/>
                <a:sym typeface="Times New Roman"/>
              </a:rPr>
              <a:t>- Comprobar la validez del destino; </a:t>
            </a:r>
            <a:endParaRPr/>
          </a:p>
        </p:txBody>
      </p:sp>
      <p:sp>
        <p:nvSpPr>
          <p:cNvPr id="483" name="Google Shape;483;p68"/>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484" name="Google Shape;484;p68"/>
          <p:cNvPicPr preferRelativeResize="0"/>
          <p:nvPr/>
        </p:nvPicPr>
        <p:blipFill rotWithShape="1">
          <a:blip r:embed="rId3">
            <a:alphaModFix/>
          </a:blip>
          <a:srcRect/>
          <a:stretch/>
        </p:blipFill>
        <p:spPr>
          <a:xfrm>
            <a:off x="5298440" y="73349"/>
            <a:ext cx="1243013" cy="9324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9"/>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200"/>
              <a:buFont typeface="Times New Roman"/>
              <a:buNone/>
            </a:pPr>
            <a:r>
              <a:rPr lang="es-ES" sz="3200" b="1">
                <a:solidFill>
                  <a:srgbClr val="365339"/>
                </a:solidFill>
                <a:latin typeface="Times New Roman"/>
                <a:ea typeface="Times New Roman"/>
                <a:cs typeface="Times New Roman"/>
                <a:sym typeface="Times New Roman"/>
              </a:rPr>
              <a:t>La experiencia Italiana con los bienes incautados</a:t>
            </a:r>
            <a:endParaRPr/>
          </a:p>
        </p:txBody>
      </p:sp>
      <p:sp>
        <p:nvSpPr>
          <p:cNvPr id="491" name="Google Shape;491;p6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117475" algn="just" rtl="0">
              <a:lnSpc>
                <a:spcPct val="80000"/>
              </a:lnSpc>
              <a:spcBef>
                <a:spcPts val="0"/>
              </a:spcBef>
              <a:spcAft>
                <a:spcPts val="0"/>
              </a:spcAft>
              <a:buSzPts val="1850"/>
              <a:buChar char=" "/>
            </a:pPr>
            <a:r>
              <a:rPr lang="es-ES" sz="1850">
                <a:latin typeface="Times New Roman"/>
                <a:ea typeface="Times New Roman"/>
                <a:cs typeface="Times New Roman"/>
                <a:sym typeface="Times New Roman"/>
              </a:rPr>
              <a:t>La experiencia italiana de reutilización de bienes recibió una severa confirmación de la Directiva 2014/42/UE del Parlamento europeo y del Consejo del 3 de abril 2014 relativo al congelamiento y a la incautación de bienes instrumentales y de los productos del delito de la Unión Europea </a:t>
            </a:r>
            <a:endParaRPr/>
          </a:p>
          <a:p>
            <a:pPr marL="91440" lvl="0" indent="-117475" algn="l" rtl="0">
              <a:lnSpc>
                <a:spcPct val="80000"/>
              </a:lnSpc>
              <a:spcBef>
                <a:spcPts val="1400"/>
              </a:spcBef>
              <a:spcAft>
                <a:spcPts val="0"/>
              </a:spcAft>
              <a:buSzPts val="1850"/>
              <a:buChar char=" "/>
            </a:pPr>
            <a:r>
              <a:rPr lang="es-ES" sz="1850">
                <a:latin typeface="Times New Roman"/>
                <a:ea typeface="Times New Roman"/>
                <a:cs typeface="Times New Roman"/>
                <a:sym typeface="Times New Roman"/>
              </a:rPr>
              <a:t> 	</a:t>
            </a:r>
            <a:r>
              <a:rPr lang="es-ES" sz="1850" b="1">
                <a:latin typeface="Times New Roman"/>
                <a:ea typeface="Times New Roman"/>
                <a:cs typeface="Times New Roman"/>
                <a:sym typeface="Times New Roman"/>
              </a:rPr>
              <a:t>Articulo 10</a:t>
            </a:r>
            <a:endParaRPr/>
          </a:p>
          <a:p>
            <a:pPr marL="91440" lvl="0" indent="-117475" algn="l" rtl="0">
              <a:lnSpc>
                <a:spcPct val="80000"/>
              </a:lnSpc>
              <a:spcBef>
                <a:spcPts val="1400"/>
              </a:spcBef>
              <a:spcAft>
                <a:spcPts val="0"/>
              </a:spcAft>
              <a:buSzPts val="1850"/>
              <a:buChar char=" "/>
            </a:pPr>
            <a:r>
              <a:rPr lang="es-ES" sz="1850" b="1">
                <a:latin typeface="Times New Roman"/>
                <a:ea typeface="Times New Roman"/>
                <a:cs typeface="Times New Roman"/>
                <a:sym typeface="Times New Roman"/>
              </a:rPr>
              <a:t>Gestión de bienes sometidos a inmovilización e incautación </a:t>
            </a:r>
            <a:endParaRPr/>
          </a:p>
          <a:p>
            <a:pPr marL="91440" lvl="0" indent="-117475" algn="l" rtl="0">
              <a:lnSpc>
                <a:spcPct val="80000"/>
              </a:lnSpc>
              <a:spcBef>
                <a:spcPts val="1400"/>
              </a:spcBef>
              <a:spcAft>
                <a:spcPts val="0"/>
              </a:spcAft>
              <a:buSzPts val="1850"/>
              <a:buChar char=" "/>
            </a:pPr>
            <a:r>
              <a:rPr lang="es-ES" sz="1850">
                <a:latin typeface="Times New Roman"/>
                <a:ea typeface="Times New Roman"/>
                <a:cs typeface="Times New Roman"/>
                <a:sym typeface="Times New Roman"/>
              </a:rPr>
              <a:t> 	1.	Los estados miembros adoptan las medidas necesarias, por ejemplo, mediante la institución de oficinas nacionales centralizadas, una serie de oficinas especializadas, o mecanismos equivalentes, para garantizar la correcta gestión de los bienes sometidos a inmovilización en previsión de una futura incautación. </a:t>
            </a:r>
            <a:endParaRPr/>
          </a:p>
          <a:p>
            <a:pPr marL="91440" lvl="0" indent="-117475" algn="l" rtl="0">
              <a:lnSpc>
                <a:spcPct val="80000"/>
              </a:lnSpc>
              <a:spcBef>
                <a:spcPts val="1400"/>
              </a:spcBef>
              <a:spcAft>
                <a:spcPts val="0"/>
              </a:spcAft>
              <a:buSzPts val="1850"/>
              <a:buChar char=" "/>
            </a:pPr>
            <a:r>
              <a:rPr lang="es-ES" sz="1850">
                <a:latin typeface="Times New Roman"/>
                <a:ea typeface="Times New Roman"/>
                <a:cs typeface="Times New Roman"/>
                <a:sym typeface="Times New Roman"/>
              </a:rPr>
              <a:t> 	2.	Los Estados miembros proveen que las medidas previstas por el párrafo 1 incluyan la posibilidad de vender o transferir bienes, donde sea necesario. </a:t>
            </a:r>
            <a:endParaRPr/>
          </a:p>
          <a:p>
            <a:pPr marL="91440" lvl="0" indent="-117475" algn="l" rtl="0">
              <a:lnSpc>
                <a:spcPct val="80000"/>
              </a:lnSpc>
              <a:spcBef>
                <a:spcPts val="1400"/>
              </a:spcBef>
              <a:spcAft>
                <a:spcPts val="0"/>
              </a:spcAft>
              <a:buSzPts val="1850"/>
              <a:buChar char=" "/>
            </a:pPr>
            <a:r>
              <a:rPr lang="es-ES" sz="1850">
                <a:latin typeface="Times New Roman"/>
                <a:ea typeface="Times New Roman"/>
                <a:cs typeface="Times New Roman"/>
                <a:sym typeface="Times New Roman"/>
              </a:rPr>
              <a:t> 	3.	Los estados miembros evalúan si adoptar medidas que permitan de utilizar los bienes incautados para logros de interés públicos o social. </a:t>
            </a:r>
            <a:endParaRPr/>
          </a:p>
          <a:p>
            <a:pPr marL="91440" lvl="0" indent="0" algn="l" rtl="0">
              <a:lnSpc>
                <a:spcPct val="80000"/>
              </a:lnSpc>
              <a:spcBef>
                <a:spcPts val="1400"/>
              </a:spcBef>
              <a:spcAft>
                <a:spcPts val="0"/>
              </a:spcAft>
              <a:buSzPts val="1850"/>
              <a:buNone/>
            </a:pPr>
            <a:endParaRPr sz="1850"/>
          </a:p>
        </p:txBody>
      </p:sp>
      <p:sp>
        <p:nvSpPr>
          <p:cNvPr id="492" name="Google Shape;492;p69"/>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493" name="Google Shape;493;p69"/>
          <p:cNvPicPr preferRelativeResize="0"/>
          <p:nvPr/>
        </p:nvPicPr>
        <p:blipFill rotWithShape="1">
          <a:blip r:embed="rId3">
            <a:alphaModFix/>
          </a:blip>
          <a:srcRect/>
          <a:stretch/>
        </p:blipFill>
        <p:spPr>
          <a:xfrm>
            <a:off x="5473700" y="103505"/>
            <a:ext cx="1243013" cy="1238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0"/>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600"/>
              <a:buFont typeface="Times New Roman"/>
              <a:buNone/>
            </a:pPr>
            <a:r>
              <a:rPr lang="es-ES" sz="3600" b="1">
                <a:solidFill>
                  <a:srgbClr val="365339"/>
                </a:solidFill>
                <a:latin typeface="Times New Roman"/>
                <a:ea typeface="Times New Roman"/>
                <a:cs typeface="Times New Roman"/>
                <a:sym typeface="Times New Roman"/>
              </a:rPr>
              <a:t>Conclusiones</a:t>
            </a:r>
            <a:endParaRPr/>
          </a:p>
        </p:txBody>
      </p:sp>
      <p:sp>
        <p:nvSpPr>
          <p:cNvPr id="499" name="Google Shape;499;p7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0" algn="just" rtl="0">
              <a:lnSpc>
                <a:spcPct val="90000"/>
              </a:lnSpc>
              <a:spcBef>
                <a:spcPts val="0"/>
              </a:spcBef>
              <a:spcAft>
                <a:spcPts val="0"/>
              </a:spcAft>
              <a:buSzPts val="2200"/>
              <a:buNone/>
            </a:pPr>
            <a:endParaRPr sz="2200">
              <a:latin typeface="Times New Roman"/>
              <a:ea typeface="Times New Roman"/>
              <a:cs typeface="Times New Roman"/>
              <a:sym typeface="Times New Roman"/>
            </a:endParaRPr>
          </a:p>
          <a:p>
            <a:pPr marL="91440" lvl="0" indent="-203200" algn="just" rtl="0">
              <a:lnSpc>
                <a:spcPct val="90000"/>
              </a:lnSpc>
              <a:spcBef>
                <a:spcPts val="1400"/>
              </a:spcBef>
              <a:spcAft>
                <a:spcPts val="0"/>
              </a:spcAft>
              <a:buSzPts val="3200"/>
              <a:buChar char=" "/>
            </a:pPr>
            <a:r>
              <a:rPr lang="es-ES" sz="3200">
                <a:latin typeface="Times New Roman"/>
                <a:ea typeface="Times New Roman"/>
                <a:cs typeface="Times New Roman"/>
                <a:sym typeface="Times New Roman"/>
              </a:rPr>
              <a:t>La experiencia italiana demuestra que el contraste a las asociaciones de carácter mafioso requiere una constante aplicación de instrumentos de incautación, también sin condena, con el valor adjunto que representa la reutilización con finalidad social de bienes inmuebles incautados.</a:t>
            </a:r>
            <a:endParaRPr/>
          </a:p>
          <a:p>
            <a:pPr marL="91440" lvl="0" indent="0" algn="just" rtl="0">
              <a:lnSpc>
                <a:spcPct val="90000"/>
              </a:lnSpc>
              <a:spcBef>
                <a:spcPts val="1400"/>
              </a:spcBef>
              <a:spcAft>
                <a:spcPts val="0"/>
              </a:spcAft>
              <a:buSzPts val="3200"/>
              <a:buNone/>
            </a:pPr>
            <a:endParaRPr sz="3200">
              <a:latin typeface="Times New Roman"/>
              <a:ea typeface="Times New Roman"/>
              <a:cs typeface="Times New Roman"/>
              <a:sym typeface="Times New Roman"/>
            </a:endParaRPr>
          </a:p>
          <a:p>
            <a:pPr marL="91440" lvl="0" indent="0" algn="just" rtl="0">
              <a:lnSpc>
                <a:spcPct val="90000"/>
              </a:lnSpc>
              <a:spcBef>
                <a:spcPts val="1400"/>
              </a:spcBef>
              <a:spcAft>
                <a:spcPts val="0"/>
              </a:spcAft>
              <a:buSzPts val="2400"/>
              <a:buNone/>
            </a:pPr>
            <a:endParaRPr sz="2400">
              <a:latin typeface="Times New Roman"/>
              <a:ea typeface="Times New Roman"/>
              <a:cs typeface="Times New Roman"/>
              <a:sym typeface="Times New Roman"/>
            </a:endParaRPr>
          </a:p>
          <a:p>
            <a:pPr marL="91440" lvl="0" indent="0" algn="just" rtl="0">
              <a:lnSpc>
                <a:spcPct val="90000"/>
              </a:lnSpc>
              <a:spcBef>
                <a:spcPts val="1400"/>
              </a:spcBef>
              <a:spcAft>
                <a:spcPts val="0"/>
              </a:spcAft>
              <a:buSzPts val="2400"/>
              <a:buNone/>
            </a:pPr>
            <a:endParaRPr sz="2400">
              <a:latin typeface="Times New Roman"/>
              <a:ea typeface="Times New Roman"/>
              <a:cs typeface="Times New Roman"/>
              <a:sym typeface="Times New Roman"/>
            </a:endParaRPr>
          </a:p>
        </p:txBody>
      </p:sp>
      <p:sp>
        <p:nvSpPr>
          <p:cNvPr id="500" name="Google Shape;500;p70"/>
          <p:cNvSpPr txBox="1">
            <a:spLocks noGrp="1"/>
          </p:cNvSpPr>
          <p:nvPr>
            <p:ph type="ftr" idx="11"/>
          </p:nvPr>
        </p:nvSpPr>
        <p:spPr>
          <a:xfrm>
            <a:off x="3286928" y="6420057"/>
            <a:ext cx="6121667" cy="43794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a:p>
            <a:pPr marL="0" lvl="0" indent="0" algn="ctr" rtl="0">
              <a:spcBef>
                <a:spcPts val="0"/>
              </a:spcBef>
              <a:spcAft>
                <a:spcPts val="0"/>
              </a:spcAft>
              <a:buNone/>
            </a:pPr>
            <a:endParaRPr sz="1100" b="1">
              <a:latin typeface="Times New Roman"/>
              <a:ea typeface="Times New Roman"/>
              <a:cs typeface="Times New Roman"/>
              <a:sym typeface="Times New Roman"/>
            </a:endParaRPr>
          </a:p>
        </p:txBody>
      </p:sp>
      <p:pic>
        <p:nvPicPr>
          <p:cNvPr id="501" name="Google Shape;501;p70"/>
          <p:cNvPicPr preferRelativeResize="0"/>
          <p:nvPr/>
        </p:nvPicPr>
        <p:blipFill rotWithShape="1">
          <a:blip r:embed="rId3">
            <a:alphaModFix/>
          </a:blip>
          <a:srcRect/>
          <a:stretch/>
        </p:blipFill>
        <p:spPr>
          <a:xfrm>
            <a:off x="5473700" y="88589"/>
            <a:ext cx="1243013" cy="9096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B9B9"/>
        </a:solidFill>
        <a:effectLst/>
      </p:bgPr>
    </p:bg>
    <p:spTree>
      <p:nvGrpSpPr>
        <p:cNvPr id="1" name="Shape 347"/>
        <p:cNvGrpSpPr/>
        <p:nvPr/>
      </p:nvGrpSpPr>
      <p:grpSpPr>
        <a:xfrm>
          <a:off x="0" y="0"/>
          <a:ext cx="0" cy="0"/>
          <a:chOff x="0" y="0"/>
          <a:chExt cx="0" cy="0"/>
        </a:xfrm>
      </p:grpSpPr>
      <p:sp>
        <p:nvSpPr>
          <p:cNvPr id="348" name="Google Shape;348;p53"/>
          <p:cNvSpPr/>
          <p:nvPr/>
        </p:nvSpPr>
        <p:spPr>
          <a:xfrm>
            <a:off x="2947868" y="2971803"/>
            <a:ext cx="603422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b="1" i="0" u="none" strike="noStrike" cap="none">
                <a:solidFill>
                  <a:schemeClr val="dk1"/>
                </a:solidFill>
                <a:latin typeface="Arimo"/>
                <a:ea typeface="Arimo"/>
                <a:cs typeface="Arimo"/>
                <a:sym typeface="Arimo"/>
              </a:rPr>
              <a:t>Dr. Michele Del Prete</a:t>
            </a:r>
            <a:endParaRPr sz="4800">
              <a:solidFill>
                <a:schemeClr val="dk1"/>
              </a:solidFill>
              <a:latin typeface="Arimo"/>
              <a:ea typeface="Arimo"/>
              <a:cs typeface="Arimo"/>
              <a:sym typeface="Arimo"/>
            </a:endParaRPr>
          </a:p>
        </p:txBody>
      </p:sp>
      <p:sp>
        <p:nvSpPr>
          <p:cNvPr id="349" name="Google Shape;349;p53"/>
          <p:cNvSpPr/>
          <p:nvPr/>
        </p:nvSpPr>
        <p:spPr>
          <a:xfrm>
            <a:off x="1524002" y="4495803"/>
            <a:ext cx="8936100" cy="1425005"/>
          </a:xfrm>
          <a:prstGeom prst="rect">
            <a:avLst/>
          </a:prstGeom>
          <a:no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es-ES" sz="3200">
                <a:solidFill>
                  <a:schemeClr val="dk1"/>
                </a:solidFill>
                <a:latin typeface="Arimo"/>
                <a:ea typeface="Arimo"/>
                <a:cs typeface="Arimo"/>
                <a:sym typeface="Arimo"/>
              </a:rPr>
              <a:t>Procurador Suplente Nacional</a:t>
            </a:r>
            <a:endParaRPr/>
          </a:p>
          <a:p>
            <a:pPr marL="0" marR="0" lvl="0" indent="0" algn="ctr" rtl="0">
              <a:lnSpc>
                <a:spcPct val="130000"/>
              </a:lnSpc>
              <a:spcBef>
                <a:spcPts val="600"/>
              </a:spcBef>
              <a:spcAft>
                <a:spcPts val="0"/>
              </a:spcAft>
              <a:buNone/>
            </a:pPr>
            <a:r>
              <a:rPr lang="es-ES" sz="3200">
                <a:solidFill>
                  <a:schemeClr val="dk1"/>
                </a:solidFill>
                <a:latin typeface="Arimo"/>
                <a:ea typeface="Arimo"/>
                <a:cs typeface="Arimo"/>
                <a:sym typeface="Arimo"/>
              </a:rPr>
              <a:t>Antimafia y Antiterrorismo</a:t>
            </a:r>
            <a:endParaRPr sz="3200">
              <a:solidFill>
                <a:schemeClr val="dk1"/>
              </a:solidFill>
              <a:latin typeface="Arimo"/>
              <a:ea typeface="Arimo"/>
              <a:cs typeface="Arimo"/>
              <a:sym typeface="Arimo"/>
            </a:endParaRPr>
          </a:p>
        </p:txBody>
      </p:sp>
      <p:pic>
        <p:nvPicPr>
          <p:cNvPr id="350" name="Google Shape;350;p53" descr="LogoC_XXL.png"/>
          <p:cNvPicPr preferRelativeResize="0"/>
          <p:nvPr/>
        </p:nvPicPr>
        <p:blipFill rotWithShape="1">
          <a:blip r:embed="rId3">
            <a:alphaModFix/>
          </a:blip>
          <a:srcRect/>
          <a:stretch/>
        </p:blipFill>
        <p:spPr>
          <a:xfrm>
            <a:off x="6705602" y="380165"/>
            <a:ext cx="3449700" cy="1790949"/>
          </a:xfrm>
          <a:prstGeom prst="rect">
            <a:avLst/>
          </a:prstGeom>
          <a:noFill/>
          <a:ln>
            <a:noFill/>
          </a:ln>
        </p:spPr>
      </p:pic>
      <p:pic>
        <p:nvPicPr>
          <p:cNvPr id="351" name="Google Shape;351;p53" descr="DNA_logo_vett.pdf"/>
          <p:cNvPicPr preferRelativeResize="0"/>
          <p:nvPr/>
        </p:nvPicPr>
        <p:blipFill rotWithShape="1">
          <a:blip r:embed="rId4">
            <a:alphaModFix/>
          </a:blip>
          <a:srcRect/>
          <a:stretch/>
        </p:blipFill>
        <p:spPr>
          <a:xfrm>
            <a:off x="1417320" y="304016"/>
            <a:ext cx="2203038" cy="19432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1"/>
          <p:cNvSpPr txBox="1">
            <a:spLocks noGrp="1"/>
          </p:cNvSpPr>
          <p:nvPr>
            <p:ph type="ftr" idx="11"/>
          </p:nvPr>
        </p:nvSpPr>
        <p:spPr>
          <a:xfrm>
            <a:off x="2839201" y="6332220"/>
            <a:ext cx="6956163" cy="5257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MICHELE DEL PRETE</a:t>
            </a:r>
            <a:endParaRPr/>
          </a:p>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sz="1200" b="1">
              <a:solidFill>
                <a:srgbClr val="365339"/>
              </a:solidFill>
              <a:latin typeface="Times New Roman"/>
              <a:ea typeface="Times New Roman"/>
              <a:cs typeface="Times New Roman"/>
              <a:sym typeface="Times New Roman"/>
            </a:endParaRPr>
          </a:p>
        </p:txBody>
      </p:sp>
      <p:sp>
        <p:nvSpPr>
          <p:cNvPr id="507" name="Google Shape;507;p71"/>
          <p:cNvSpPr txBox="1">
            <a:spLocks noGrp="1"/>
          </p:cNvSpPr>
          <p:nvPr>
            <p:ph type="title" idx="4294967295"/>
          </p:nvPr>
        </p:nvSpPr>
        <p:spPr>
          <a:xfrm>
            <a:off x="1057795" y="676281"/>
            <a:ext cx="10058400" cy="178117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imes New Roman"/>
              <a:buNone/>
            </a:pPr>
            <a:r>
              <a:rPr lang="es-ES">
                <a:latin typeface="Times New Roman"/>
                <a:ea typeface="Times New Roman"/>
                <a:cs typeface="Times New Roman"/>
                <a:sym typeface="Times New Roman"/>
              </a:rPr>
              <a:t>Gracias por su atención </a:t>
            </a:r>
            <a:endParaRPr/>
          </a:p>
        </p:txBody>
      </p:sp>
      <p:sp>
        <p:nvSpPr>
          <p:cNvPr id="508" name="Google Shape;508;p71"/>
          <p:cNvSpPr txBox="1"/>
          <p:nvPr/>
        </p:nvSpPr>
        <p:spPr>
          <a:xfrm>
            <a:off x="5804456" y="2812774"/>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9" name="Google Shape;509;p71"/>
          <p:cNvPicPr preferRelativeResize="0"/>
          <p:nvPr/>
        </p:nvPicPr>
        <p:blipFill rotWithShape="1">
          <a:blip r:embed="rId3">
            <a:alphaModFix/>
          </a:blip>
          <a:srcRect/>
          <a:stretch/>
        </p:blipFill>
        <p:spPr>
          <a:xfrm>
            <a:off x="4762503" y="2812774"/>
            <a:ext cx="2648991" cy="14620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9B9B9"/>
        </a:solidFill>
        <a:effectLst/>
      </p:bgPr>
    </p:bg>
    <p:spTree>
      <p:nvGrpSpPr>
        <p:cNvPr id="1" name="Shape 513"/>
        <p:cNvGrpSpPr/>
        <p:nvPr/>
      </p:nvGrpSpPr>
      <p:grpSpPr>
        <a:xfrm>
          <a:off x="0" y="0"/>
          <a:ext cx="0" cy="0"/>
          <a:chOff x="0" y="0"/>
          <a:chExt cx="0" cy="0"/>
        </a:xfrm>
      </p:grpSpPr>
      <p:pic>
        <p:nvPicPr>
          <p:cNvPr id="514" name="Google Shape;514;p72" descr="LogoC_XXL.png"/>
          <p:cNvPicPr preferRelativeResize="0"/>
          <p:nvPr/>
        </p:nvPicPr>
        <p:blipFill rotWithShape="1">
          <a:blip r:embed="rId3">
            <a:alphaModFix/>
          </a:blip>
          <a:srcRect/>
          <a:stretch/>
        </p:blipFill>
        <p:spPr>
          <a:xfrm>
            <a:off x="2540000" y="762003"/>
            <a:ext cx="6908800" cy="3586777"/>
          </a:xfrm>
          <a:prstGeom prst="rect">
            <a:avLst/>
          </a:prstGeom>
          <a:noFill/>
          <a:ln>
            <a:noFill/>
          </a:ln>
        </p:spPr>
      </p:pic>
      <p:sp>
        <p:nvSpPr>
          <p:cNvPr id="515" name="Google Shape;515;p72"/>
          <p:cNvSpPr txBox="1"/>
          <p:nvPr/>
        </p:nvSpPr>
        <p:spPr>
          <a:xfrm>
            <a:off x="1422400" y="4724400"/>
            <a:ext cx="9347200" cy="152862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s-ES" sz="3200" b="1">
                <a:solidFill>
                  <a:schemeClr val="dk1"/>
                </a:solidFill>
                <a:latin typeface="Arimo"/>
                <a:ea typeface="Arimo"/>
                <a:cs typeface="Arimo"/>
                <a:sym typeface="Arimo"/>
              </a:rPr>
              <a:t>26-28 marzo 2019</a:t>
            </a:r>
            <a:endParaRPr/>
          </a:p>
          <a:p>
            <a:pPr marL="0" marR="0" lvl="0" indent="0" algn="ctr" rtl="0">
              <a:lnSpc>
                <a:spcPct val="150000"/>
              </a:lnSpc>
              <a:spcBef>
                <a:spcPts val="0"/>
              </a:spcBef>
              <a:spcAft>
                <a:spcPts val="0"/>
              </a:spcAft>
              <a:buNone/>
            </a:pPr>
            <a:r>
              <a:rPr lang="es-ES" sz="3200" b="1">
                <a:solidFill>
                  <a:schemeClr val="dk1"/>
                </a:solidFill>
                <a:latin typeface="Arimo"/>
                <a:ea typeface="Arimo"/>
                <a:cs typeface="Arimo"/>
                <a:sym typeface="Arimo"/>
              </a:rPr>
              <a:t>Buenos Aires, Argentina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4"/>
          <p:cNvSpPr txBox="1">
            <a:spLocks noGrp="1"/>
          </p:cNvSpPr>
          <p:nvPr>
            <p:ph type="subTitle" idx="4294967295"/>
          </p:nvPr>
        </p:nvSpPr>
        <p:spPr>
          <a:xfrm>
            <a:off x="334433" y="2565400"/>
            <a:ext cx="11618384" cy="40322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2400"/>
              <a:buFont typeface="Noto Sans Symbols"/>
              <a:buNone/>
            </a:pPr>
            <a:r>
              <a:rPr lang="es-ES" sz="2400" b="1" i="0" u="none" strike="noStrike" cap="none">
                <a:solidFill>
                  <a:schemeClr val="dk1"/>
                </a:solidFill>
                <a:latin typeface="Overlock"/>
                <a:ea typeface="Overlock"/>
                <a:cs typeface="Overlock"/>
                <a:sym typeface="Overlock"/>
              </a:rPr>
              <a:t>Seminario Antimafia</a:t>
            </a:r>
            <a:endParaRPr/>
          </a:p>
          <a:p>
            <a:pPr marL="0" marR="0" lvl="0" indent="0" algn="ctr" rtl="0">
              <a:spcBef>
                <a:spcPts val="480"/>
              </a:spcBef>
              <a:spcAft>
                <a:spcPts val="0"/>
              </a:spcAft>
              <a:buClr>
                <a:schemeClr val="accent2"/>
              </a:buClr>
              <a:buSzPts val="2400"/>
              <a:buFont typeface="Noto Sans Symbols"/>
              <a:buNone/>
            </a:pPr>
            <a:r>
              <a:rPr lang="es-ES" sz="2400" b="1" i="0" u="none" strike="noStrike" cap="none">
                <a:solidFill>
                  <a:schemeClr val="dk1"/>
                </a:solidFill>
                <a:latin typeface="Overlock"/>
                <a:ea typeface="Overlock"/>
                <a:cs typeface="Overlock"/>
                <a:sym typeface="Overlock"/>
              </a:rPr>
              <a:t>Buenos Aires 28-29 marzo 2019</a:t>
            </a:r>
            <a:endParaRPr/>
          </a:p>
          <a:p>
            <a:pPr marL="0" marR="0" lvl="0" indent="0" algn="ctr" rtl="0">
              <a:spcBef>
                <a:spcPts val="400"/>
              </a:spcBef>
              <a:spcAft>
                <a:spcPts val="0"/>
              </a:spcAft>
              <a:buClr>
                <a:schemeClr val="accent2"/>
              </a:buClr>
              <a:buSzPts val="2000"/>
              <a:buFont typeface="Noto Sans Symbols"/>
              <a:buNone/>
            </a:pPr>
            <a:endParaRPr sz="2000" b="1" i="0" u="none" strike="noStrike" cap="none">
              <a:solidFill>
                <a:schemeClr val="dk1"/>
              </a:solidFill>
              <a:latin typeface="Overlock"/>
              <a:ea typeface="Overlock"/>
              <a:cs typeface="Overlock"/>
              <a:sym typeface="Overlock"/>
            </a:endParaRPr>
          </a:p>
          <a:p>
            <a:pPr marL="0" marR="0" lvl="0" indent="0" algn="ctr" rtl="0">
              <a:spcBef>
                <a:spcPts val="400"/>
              </a:spcBef>
              <a:spcAft>
                <a:spcPts val="0"/>
              </a:spcAft>
              <a:buClr>
                <a:schemeClr val="accent2"/>
              </a:buClr>
              <a:buSzPts val="2000"/>
              <a:buFont typeface="Noto Sans Symbols"/>
              <a:buNone/>
            </a:pPr>
            <a:r>
              <a:rPr lang="es-ES" sz="2000" b="1" i="0" u="none" strike="noStrike" cap="none">
                <a:solidFill>
                  <a:schemeClr val="dk1"/>
                </a:solidFill>
                <a:latin typeface="Overlock"/>
                <a:ea typeface="Overlock"/>
                <a:cs typeface="Overlock"/>
                <a:sym typeface="Overlock"/>
              </a:rPr>
              <a:t>La legislazione italiana in materia di</a:t>
            </a:r>
            <a:endParaRPr/>
          </a:p>
          <a:p>
            <a:pPr marL="0" marR="0" lvl="0" indent="0" algn="ctr" rtl="0">
              <a:spcBef>
                <a:spcPts val="400"/>
              </a:spcBef>
              <a:spcAft>
                <a:spcPts val="0"/>
              </a:spcAft>
              <a:buClr>
                <a:schemeClr val="accent2"/>
              </a:buClr>
              <a:buSzPts val="2000"/>
              <a:buFont typeface="Noto Sans Symbols"/>
              <a:buNone/>
            </a:pPr>
            <a:r>
              <a:rPr lang="es-ES" sz="2000" b="1" i="0" u="none" strike="noStrike" cap="none">
                <a:solidFill>
                  <a:schemeClr val="dk1"/>
                </a:solidFill>
                <a:latin typeface="Overlock"/>
                <a:ea typeface="Overlock"/>
                <a:cs typeface="Overlock"/>
                <a:sym typeface="Overlock"/>
              </a:rPr>
              <a:t>misure patrimoniali come strumento di contrasto alla criminalità organizzata :</a:t>
            </a:r>
            <a:endParaRPr/>
          </a:p>
          <a:p>
            <a:pPr marL="0" marR="0" lvl="0" indent="0" algn="ctr" rtl="0">
              <a:spcBef>
                <a:spcPts val="400"/>
              </a:spcBef>
              <a:spcAft>
                <a:spcPts val="0"/>
              </a:spcAft>
              <a:buClr>
                <a:schemeClr val="accent2"/>
              </a:buClr>
              <a:buSzPts val="2000"/>
              <a:buFont typeface="Noto Sans Symbols"/>
              <a:buNone/>
            </a:pPr>
            <a:r>
              <a:rPr lang="es-ES" sz="2000" b="1" i="0" u="none" strike="noStrike" cap="none">
                <a:solidFill>
                  <a:schemeClr val="dk1"/>
                </a:solidFill>
                <a:latin typeface="Overlock"/>
                <a:ea typeface="Overlock"/>
                <a:cs typeface="Overlock"/>
                <a:sym typeface="Overlock"/>
              </a:rPr>
              <a:t>Le misure di prevenzione</a:t>
            </a:r>
            <a:endParaRPr/>
          </a:p>
          <a:p>
            <a:pPr marL="0" marR="0" lvl="0" indent="0" algn="ctr" rtl="0">
              <a:spcBef>
                <a:spcPts val="400"/>
              </a:spcBef>
              <a:spcAft>
                <a:spcPts val="0"/>
              </a:spcAft>
              <a:buClr>
                <a:schemeClr val="accent2"/>
              </a:buClr>
              <a:buSzPts val="2000"/>
              <a:buFont typeface="Noto Sans Symbols"/>
              <a:buNone/>
            </a:pPr>
            <a:endParaRPr sz="2000" b="1" i="0" u="none" strike="noStrike" cap="none">
              <a:solidFill>
                <a:schemeClr val="dk1"/>
              </a:solidFill>
              <a:latin typeface="Verdana"/>
              <a:ea typeface="Verdana"/>
              <a:cs typeface="Verdana"/>
              <a:sym typeface="Verdana"/>
            </a:endParaRPr>
          </a:p>
          <a:p>
            <a:pPr marL="0" marR="0" lvl="0" indent="0" algn="ctr" rtl="0">
              <a:spcBef>
                <a:spcPts val="360"/>
              </a:spcBef>
              <a:spcAft>
                <a:spcPts val="0"/>
              </a:spcAft>
              <a:buClr>
                <a:schemeClr val="accent2"/>
              </a:buClr>
              <a:buSzPts val="1800"/>
              <a:buFont typeface="Noto Sans Symbols"/>
              <a:buNone/>
            </a:pPr>
            <a:r>
              <a:rPr lang="es-ES" sz="1800" b="1" i="0" u="none" strike="noStrike" cap="none">
                <a:solidFill>
                  <a:schemeClr val="dk1"/>
                </a:solidFill>
                <a:latin typeface="Overlock"/>
                <a:ea typeface="Overlock"/>
                <a:cs typeface="Overlock"/>
                <a:sym typeface="Overlock"/>
              </a:rPr>
              <a:t>Michele Del Prete</a:t>
            </a:r>
            <a:endParaRPr/>
          </a:p>
          <a:p>
            <a:pPr marL="0" marR="0" lvl="0" indent="0" algn="ctr" rtl="0">
              <a:spcBef>
                <a:spcPts val="360"/>
              </a:spcBef>
              <a:spcAft>
                <a:spcPts val="0"/>
              </a:spcAft>
              <a:buClr>
                <a:schemeClr val="accent2"/>
              </a:buClr>
              <a:buSzPts val="1800"/>
              <a:buFont typeface="Noto Sans Symbols"/>
              <a:buNone/>
            </a:pPr>
            <a:r>
              <a:rPr lang="es-ES" sz="1800" b="1" i="0" u="none" strike="noStrike" cap="none">
                <a:solidFill>
                  <a:schemeClr val="dk1"/>
                </a:solidFill>
                <a:latin typeface="Overlock"/>
                <a:ea typeface="Overlock"/>
                <a:cs typeface="Overlock"/>
                <a:sym typeface="Overlock"/>
              </a:rPr>
              <a:t> Sostituto Procuratore Nazionale Antimafia e Antiterrorismo</a:t>
            </a:r>
            <a:endParaRPr/>
          </a:p>
        </p:txBody>
      </p:sp>
      <p:sp>
        <p:nvSpPr>
          <p:cNvPr id="358" name="Google Shape;358;p54"/>
          <p:cNvSpPr/>
          <p:nvPr/>
        </p:nvSpPr>
        <p:spPr>
          <a:xfrm>
            <a:off x="6" y="2939534"/>
            <a:ext cx="184666"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Verdana"/>
              <a:ea typeface="Verdana"/>
              <a:cs typeface="Verdana"/>
              <a:sym typeface="Verdana"/>
            </a:endParaRPr>
          </a:p>
        </p:txBody>
      </p:sp>
      <p:sp>
        <p:nvSpPr>
          <p:cNvPr id="359" name="Google Shape;359;p54"/>
          <p:cNvSpPr/>
          <p:nvPr/>
        </p:nvSpPr>
        <p:spPr>
          <a:xfrm>
            <a:off x="5920317" y="3246438"/>
            <a:ext cx="175683"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a:solidFill>
                  <a:srgbClr val="000000"/>
                </a:solidFill>
                <a:latin typeface="Verdana"/>
                <a:ea typeface="Verdana"/>
                <a:cs typeface="Verdana"/>
                <a:sym typeface="Verdana"/>
              </a:rPr>
              <a:t> </a:t>
            </a:r>
            <a:endParaRPr/>
          </a:p>
        </p:txBody>
      </p:sp>
      <p:pic>
        <p:nvPicPr>
          <p:cNvPr id="360" name="Google Shape;360;p54"/>
          <p:cNvPicPr preferRelativeResize="0"/>
          <p:nvPr/>
        </p:nvPicPr>
        <p:blipFill rotWithShape="1">
          <a:blip r:embed="rId3">
            <a:alphaModFix/>
          </a:blip>
          <a:srcRect/>
          <a:stretch/>
        </p:blipFill>
        <p:spPr>
          <a:xfrm>
            <a:off x="4607990" y="568334"/>
            <a:ext cx="2976033" cy="180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5"/>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200"/>
              <a:buFont typeface="Times New Roman"/>
              <a:buNone/>
            </a:pPr>
            <a:r>
              <a:rPr lang="es-ES" sz="3200" b="1">
                <a:solidFill>
                  <a:srgbClr val="365339"/>
                </a:solidFill>
                <a:latin typeface="Times New Roman"/>
                <a:ea typeface="Times New Roman"/>
                <a:cs typeface="Times New Roman"/>
                <a:sym typeface="Times New Roman"/>
              </a:rPr>
              <a:t>Empeño en la lucha contra la criminalidad organizada</a:t>
            </a:r>
            <a:endParaRPr sz="3200" b="1">
              <a:solidFill>
                <a:srgbClr val="365339"/>
              </a:solidFill>
              <a:latin typeface="Times New Roman"/>
              <a:ea typeface="Times New Roman"/>
              <a:cs typeface="Times New Roman"/>
              <a:sym typeface="Times New Roman"/>
            </a:endParaRPr>
          </a:p>
        </p:txBody>
      </p:sp>
      <p:sp>
        <p:nvSpPr>
          <p:cNvPr id="366" name="Google Shape;366;p5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261938" lvl="0" indent="-261938" algn="just" rtl="0">
              <a:lnSpc>
                <a:spcPct val="90000"/>
              </a:lnSpc>
              <a:spcBef>
                <a:spcPts val="0"/>
              </a:spcBef>
              <a:spcAft>
                <a:spcPts val="0"/>
              </a:spcAft>
              <a:buSzPts val="2220"/>
              <a:buFont typeface="Noto Sans Symbols"/>
              <a:buChar char="❖"/>
            </a:pPr>
            <a:r>
              <a:rPr lang="es-ES" sz="2220">
                <a:latin typeface="Times New Roman"/>
                <a:ea typeface="Times New Roman"/>
                <a:cs typeface="Times New Roman"/>
                <a:sym typeface="Times New Roman"/>
              </a:rPr>
              <a:t>El sistema italiano en la lucha contra la criminalidad organizada puede ser entendido si se conocen las orígenes y las razones por la cual hubo una unidad de propósito</a:t>
            </a:r>
            <a:endParaRPr/>
          </a:p>
          <a:p>
            <a:pPr marL="261938" lvl="0" indent="-261938" algn="just" rtl="0">
              <a:lnSpc>
                <a:spcPct val="90000"/>
              </a:lnSpc>
              <a:spcBef>
                <a:spcPts val="1400"/>
              </a:spcBef>
              <a:spcAft>
                <a:spcPts val="0"/>
              </a:spcAft>
              <a:buSzPts val="2220"/>
              <a:buFont typeface="Noto Sans Symbols"/>
              <a:buChar char="❖"/>
            </a:pPr>
            <a:r>
              <a:rPr lang="es-ES" sz="2220">
                <a:latin typeface="Times New Roman"/>
                <a:ea typeface="Times New Roman"/>
                <a:cs typeface="Times New Roman"/>
                <a:sym typeface="Times New Roman"/>
              </a:rPr>
              <a:t>Durante mucho tiempo faltó la seriedad hacia la lucha contra la criminalidad organizada, desde siempre muy difundida en Italia:</a:t>
            </a:r>
            <a:endParaRPr/>
          </a:p>
          <a:p>
            <a:pPr marL="261938" lvl="0" indent="-261938" algn="just" rtl="0">
              <a:lnSpc>
                <a:spcPct val="90000"/>
              </a:lnSpc>
              <a:spcBef>
                <a:spcPts val="1400"/>
              </a:spcBef>
              <a:spcAft>
                <a:spcPts val="0"/>
              </a:spcAft>
              <a:buSzPts val="2220"/>
              <a:buNone/>
            </a:pPr>
            <a:r>
              <a:rPr lang="es-ES" sz="2220">
                <a:latin typeface="Times New Roman"/>
                <a:ea typeface="Times New Roman"/>
                <a:cs typeface="Times New Roman"/>
                <a:sym typeface="Times New Roman"/>
              </a:rPr>
              <a:t>   - </a:t>
            </a:r>
            <a:r>
              <a:rPr lang="es-ES" sz="2035">
                <a:latin typeface="Times New Roman"/>
                <a:ea typeface="Times New Roman"/>
                <a:cs typeface="Times New Roman"/>
                <a:sym typeface="Times New Roman"/>
              </a:rPr>
              <a:t>Mafia (Cosa Nostra), en Sicilia,</a:t>
            </a:r>
            <a:endParaRPr/>
          </a:p>
          <a:p>
            <a:pPr marL="261938" lvl="1" indent="-129222" algn="just" rtl="0">
              <a:lnSpc>
                <a:spcPct val="90000"/>
              </a:lnSpc>
              <a:spcBef>
                <a:spcPts val="400"/>
              </a:spcBef>
              <a:spcAft>
                <a:spcPts val="0"/>
              </a:spcAft>
              <a:buSzPts val="2035"/>
              <a:buFont typeface="Times New Roman"/>
              <a:buChar char="-"/>
            </a:pPr>
            <a:r>
              <a:rPr lang="es-ES" sz="2035">
                <a:latin typeface="Times New Roman"/>
                <a:ea typeface="Times New Roman"/>
                <a:cs typeface="Times New Roman"/>
                <a:sym typeface="Times New Roman"/>
              </a:rPr>
              <a:t> Camorra en Nápoles y en Campania;</a:t>
            </a:r>
            <a:endParaRPr/>
          </a:p>
          <a:p>
            <a:pPr marL="261938" lvl="1" indent="-129222" algn="just" rtl="0">
              <a:lnSpc>
                <a:spcPct val="90000"/>
              </a:lnSpc>
              <a:spcBef>
                <a:spcPts val="600"/>
              </a:spcBef>
              <a:spcAft>
                <a:spcPts val="0"/>
              </a:spcAft>
              <a:buSzPts val="2035"/>
              <a:buFont typeface="Times New Roman"/>
              <a:buChar char="-"/>
            </a:pPr>
            <a:r>
              <a:rPr lang="es-ES" sz="2035">
                <a:latin typeface="Times New Roman"/>
                <a:ea typeface="Times New Roman"/>
                <a:cs typeface="Times New Roman"/>
                <a:sym typeface="Times New Roman"/>
              </a:rPr>
              <a:t>’Ndrangheta en Calabria.</a:t>
            </a:r>
            <a:endParaRPr/>
          </a:p>
          <a:p>
            <a:pPr marL="261938" lvl="0" indent="-261938" algn="just" rtl="0">
              <a:lnSpc>
                <a:spcPct val="90000"/>
              </a:lnSpc>
              <a:spcBef>
                <a:spcPts val="1600"/>
              </a:spcBef>
              <a:spcAft>
                <a:spcPts val="0"/>
              </a:spcAft>
              <a:buSzPts val="2220"/>
              <a:buFont typeface="Noto Sans Symbols"/>
              <a:buChar char="❖"/>
            </a:pPr>
            <a:r>
              <a:rPr lang="es-ES" sz="2220">
                <a:latin typeface="Times New Roman"/>
                <a:ea typeface="Times New Roman"/>
                <a:cs typeface="Times New Roman"/>
                <a:sym typeface="Times New Roman"/>
              </a:rPr>
              <a:t>Faltaban leyes adecuadas, personas y medios.</a:t>
            </a:r>
            <a:endParaRPr/>
          </a:p>
          <a:p>
            <a:pPr marL="261938" lvl="0" indent="-261938" algn="just" rtl="0">
              <a:lnSpc>
                <a:spcPct val="90000"/>
              </a:lnSpc>
              <a:spcBef>
                <a:spcPts val="1400"/>
              </a:spcBef>
              <a:spcAft>
                <a:spcPts val="0"/>
              </a:spcAft>
              <a:buSzPts val="2220"/>
              <a:buFont typeface="Noto Sans Symbols"/>
              <a:buChar char="❖"/>
            </a:pPr>
            <a:r>
              <a:rPr lang="es-ES" sz="2220">
                <a:latin typeface="Times New Roman"/>
                <a:ea typeface="Times New Roman"/>
                <a:cs typeface="Times New Roman"/>
                <a:sym typeface="Times New Roman"/>
              </a:rPr>
              <a:t>Solamente después asesinatos de magistrados, policía, carabinieri, políticos y sindicalistas hubo un cambio de estrategia (y de empeño) por parte de las Instituciones.</a:t>
            </a:r>
            <a:endParaRPr/>
          </a:p>
        </p:txBody>
      </p:sp>
      <p:sp>
        <p:nvSpPr>
          <p:cNvPr id="367" name="Google Shape;367;p55"/>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368" name="Google Shape;368;p55"/>
          <p:cNvPicPr preferRelativeResize="0"/>
          <p:nvPr/>
        </p:nvPicPr>
        <p:blipFill rotWithShape="1">
          <a:blip r:embed="rId3">
            <a:alphaModFix/>
          </a:blip>
          <a:srcRect/>
          <a:stretch/>
        </p:blipFill>
        <p:spPr>
          <a:xfrm>
            <a:off x="5199380" y="266700"/>
            <a:ext cx="1243013" cy="7315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6"/>
          <p:cNvSpPr txBox="1">
            <a:spLocks noGrp="1"/>
          </p:cNvSpPr>
          <p:nvPr>
            <p:ph type="title"/>
          </p:nvPr>
        </p:nvSpPr>
        <p:spPr>
          <a:xfrm>
            <a:off x="2389717" y="5958606"/>
            <a:ext cx="7315200" cy="56673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s-ES" sz="2800">
                <a:solidFill>
                  <a:srgbClr val="C00000"/>
                </a:solidFill>
                <a:latin typeface="Pacifico"/>
                <a:ea typeface="Pacifico"/>
                <a:cs typeface="Pacifico"/>
                <a:sym typeface="Pacifico"/>
              </a:rPr>
              <a:t>In ricordo di Giovanni e di Paolo</a:t>
            </a:r>
            <a:endParaRPr sz="2800">
              <a:solidFill>
                <a:srgbClr val="C00000"/>
              </a:solidFill>
              <a:latin typeface="Pacifico"/>
              <a:ea typeface="Pacifico"/>
              <a:cs typeface="Pacifico"/>
              <a:sym typeface="Pacifico"/>
            </a:endParaRPr>
          </a:p>
        </p:txBody>
      </p:sp>
      <p:pic>
        <p:nvPicPr>
          <p:cNvPr id="377" name="Google Shape;377;p56" descr="http://1.bp.blogspot.com/-9VTzOW28T3c/TZ_sqaQDItI/AAAAAAAADPI/mTdFUSYx_u8/s1600/phpThumb_generated_thumbnailjpgfalcone.jpg"/>
          <p:cNvPicPr preferRelativeResize="0">
            <a:picLocks noGrp="1"/>
          </p:cNvPicPr>
          <p:nvPr>
            <p:ph type="pic" idx="2"/>
          </p:nvPr>
        </p:nvPicPr>
        <p:blipFill rotWithShape="1">
          <a:blip r:embed="rId3">
            <a:alphaModFix/>
          </a:blip>
          <a:srcRect l="4979" r="4979"/>
          <a:stretch/>
        </p:blipFill>
        <p:spPr>
          <a:xfrm>
            <a:off x="1967549" y="1656507"/>
            <a:ext cx="7503583" cy="4220765"/>
          </a:xfrm>
          <a:prstGeom prst="rect">
            <a:avLst/>
          </a:prstGeom>
          <a:noFill/>
          <a:ln>
            <a:noFill/>
          </a:ln>
        </p:spPr>
      </p:pic>
      <p:sp>
        <p:nvSpPr>
          <p:cNvPr id="378" name="Google Shape;378;p56"/>
          <p:cNvSpPr txBox="1">
            <a:spLocks noGrp="1"/>
          </p:cNvSpPr>
          <p:nvPr>
            <p:ph type="body" idx="1"/>
          </p:nvPr>
        </p:nvSpPr>
        <p:spPr>
          <a:xfrm>
            <a:off x="-48683" y="116632"/>
            <a:ext cx="11233248" cy="15841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000"/>
              <a:buNone/>
            </a:pPr>
            <a:r>
              <a:rPr lang="es-ES" sz="4000">
                <a:latin typeface="Pinyon Script"/>
                <a:ea typeface="Pinyon Script"/>
                <a:cs typeface="Pinyon Script"/>
                <a:sym typeface="Pinyon Script"/>
              </a:rPr>
              <a:t>Los hombres van y vienen, sus ideas permanecen. Permanecen sus tensiones morales y continúan a caminar con las piernas de otros hombres.</a:t>
            </a:r>
            <a:r>
              <a:rPr lang="es-ES" sz="4000" i="1">
                <a:latin typeface="Pinyon Script"/>
                <a:ea typeface="Pinyon Script"/>
                <a:cs typeface="Pinyon Script"/>
                <a:sym typeface="Pinyon Script"/>
              </a:rPr>
              <a:t> </a:t>
            </a:r>
            <a:r>
              <a:rPr lang="es-ES" sz="3200" i="1">
                <a:latin typeface="Arial"/>
                <a:ea typeface="Arial"/>
                <a:cs typeface="Arial"/>
                <a:sym typeface="Arial"/>
              </a:rPr>
              <a:t>	</a:t>
            </a:r>
            <a:r>
              <a:rPr lang="es-ES" sz="2800" i="1">
                <a:latin typeface="Arial"/>
                <a:ea typeface="Arial"/>
                <a:cs typeface="Arial"/>
                <a:sym typeface="Arial"/>
              </a:rPr>
              <a:t>	</a:t>
            </a:r>
            <a:r>
              <a:rPr lang="es-ES" sz="2800" i="0">
                <a:solidFill>
                  <a:srgbClr val="FF0000"/>
                </a:solidFill>
              </a:rPr>
              <a:t>Giovanni Falcone</a:t>
            </a:r>
            <a:endParaRPr sz="2000" i="0" cap="small">
              <a:solidFill>
                <a:srgbClr val="FF0000"/>
              </a:solidFill>
            </a:endParaRPr>
          </a:p>
          <a:p>
            <a:pPr marL="0" lvl="0" indent="0" algn="l" rtl="0">
              <a:lnSpc>
                <a:spcPct val="90000"/>
              </a:lnSpc>
              <a:spcBef>
                <a:spcPts val="280"/>
              </a:spcBef>
              <a:spcAft>
                <a:spcPts val="0"/>
              </a:spcAft>
              <a:buSzPts val="1400"/>
              <a:buNone/>
            </a:pPr>
            <a:endParaRPr i="1"/>
          </a:p>
        </p:txBody>
      </p:sp>
      <p:sp>
        <p:nvSpPr>
          <p:cNvPr id="379" name="Google Shape;379;p56"/>
          <p:cNvSpPr txBox="1">
            <a:spLocks noGrp="1"/>
          </p:cNvSpPr>
          <p:nvPr>
            <p:ph type="sldNum" idx="12"/>
          </p:nvPr>
        </p:nvSpPr>
        <p:spPr>
          <a:xfrm>
            <a:off x="812800" y="6245225"/>
            <a:ext cx="2641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a:solidFill>
                <a:schemeClr val="dk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 calcmode="lin" valueType="num">
                                      <p:cBhvr additive="base">
                                        <p:cTn id="7" dur="500"/>
                                        <p:tgtEl>
                                          <p:spTgt spid="378">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78">
                                            <p:txEl>
                                              <p:pRg st="1" end="1"/>
                                            </p:txEl>
                                          </p:spTgt>
                                        </p:tgtEl>
                                        <p:attrNameLst>
                                          <p:attrName>style.visibility</p:attrName>
                                        </p:attrNameLst>
                                      </p:cBhvr>
                                      <p:to>
                                        <p:strVal val="visible"/>
                                      </p:to>
                                    </p:set>
                                    <p:anim calcmode="lin" valueType="num">
                                      <p:cBhvr additive="base">
                                        <p:cTn id="10" dur="500"/>
                                        <p:tgtEl>
                                          <p:spTgt spid="378">
                                            <p:txEl>
                                              <p:pRg st="1" end="1"/>
                                            </p:txEl>
                                          </p:spTgt>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77"/>
                                        </p:tgtEl>
                                        <p:attrNameLst>
                                          <p:attrName>style.visibility</p:attrName>
                                        </p:attrNameLst>
                                      </p:cBhvr>
                                      <p:to>
                                        <p:strVal val="visible"/>
                                      </p:to>
                                    </p:set>
                                    <p:animEffect transition="in" filter="fade">
                                      <p:cBhvr>
                                        <p:cTn id="14" dur="5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7"/>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imes New Roman"/>
              <a:buNone/>
            </a:pPr>
            <a:r>
              <a:rPr lang="es-ES">
                <a:latin typeface="Times New Roman"/>
                <a:ea typeface="Times New Roman"/>
                <a:cs typeface="Times New Roman"/>
                <a:sym typeface="Times New Roman"/>
              </a:rPr>
              <a:t> </a:t>
            </a:r>
            <a:r>
              <a:rPr lang="es-ES" sz="3200" b="1">
                <a:solidFill>
                  <a:srgbClr val="365339"/>
                </a:solidFill>
                <a:latin typeface="Times New Roman"/>
                <a:ea typeface="Times New Roman"/>
                <a:cs typeface="Times New Roman"/>
                <a:sym typeface="Times New Roman"/>
              </a:rPr>
              <a:t>Las incautaciones: </a:t>
            </a:r>
            <a:r>
              <a:rPr lang="es-ES" sz="3200" b="1" i="1">
                <a:solidFill>
                  <a:srgbClr val="365339"/>
                </a:solidFill>
                <a:latin typeface="Times New Roman"/>
                <a:ea typeface="Times New Roman"/>
                <a:cs typeface="Times New Roman"/>
                <a:sym typeface="Times New Roman"/>
              </a:rPr>
              <a:t>previa y</a:t>
            </a:r>
            <a:r>
              <a:rPr lang="es-ES" sz="3200" b="1">
                <a:solidFill>
                  <a:srgbClr val="365339"/>
                </a:solidFill>
                <a:latin typeface="Times New Roman"/>
                <a:ea typeface="Times New Roman"/>
                <a:cs typeface="Times New Roman"/>
                <a:sym typeface="Times New Roman"/>
              </a:rPr>
              <a:t> ampliada</a:t>
            </a:r>
            <a:endParaRPr/>
          </a:p>
        </p:txBody>
      </p:sp>
      <p:sp>
        <p:nvSpPr>
          <p:cNvPr id="386" name="Google Shape;386;p5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177800" algn="just" rtl="0">
              <a:lnSpc>
                <a:spcPct val="90000"/>
              </a:lnSpc>
              <a:spcBef>
                <a:spcPts val="0"/>
              </a:spcBef>
              <a:spcAft>
                <a:spcPts val="0"/>
              </a:spcAft>
              <a:buSzPts val="2800"/>
              <a:buChar char=" "/>
            </a:pPr>
            <a:r>
              <a:rPr lang="es-ES" sz="2800">
                <a:latin typeface="Times New Roman"/>
                <a:ea typeface="Times New Roman"/>
                <a:cs typeface="Times New Roman"/>
                <a:sym typeface="Times New Roman"/>
              </a:rPr>
              <a:t>Una de las fortalezas </a:t>
            </a:r>
            <a:r>
              <a:rPr lang="es-ES" sz="2800" b="1">
                <a:latin typeface="Times New Roman"/>
                <a:ea typeface="Times New Roman"/>
                <a:cs typeface="Times New Roman"/>
                <a:sym typeface="Times New Roman"/>
              </a:rPr>
              <a:t>del sistema italiano </a:t>
            </a:r>
            <a:r>
              <a:rPr lang="es-ES" sz="2800">
                <a:latin typeface="Times New Roman"/>
                <a:ea typeface="Times New Roman"/>
                <a:cs typeface="Times New Roman"/>
                <a:sym typeface="Times New Roman"/>
              </a:rPr>
              <a:t>en la lucha contra la criminalidad organizada incluye la posibilidad de confiscar e incautar el patrimonio adquirido ilegalmente:</a:t>
            </a:r>
            <a:endParaRPr/>
          </a:p>
          <a:p>
            <a:pPr marL="91440" lvl="0" indent="-177800" algn="just" rtl="0">
              <a:lnSpc>
                <a:spcPct val="90000"/>
              </a:lnSpc>
              <a:spcBef>
                <a:spcPts val="1400"/>
              </a:spcBef>
              <a:spcAft>
                <a:spcPts val="0"/>
              </a:spcAft>
              <a:buSzPts val="2800"/>
              <a:buFont typeface="Noto Sans Symbols"/>
              <a:buChar char="❖"/>
            </a:pPr>
            <a:r>
              <a:rPr lang="es-ES" sz="2800">
                <a:latin typeface="Times New Roman"/>
                <a:ea typeface="Times New Roman"/>
                <a:cs typeface="Times New Roman"/>
                <a:sym typeface="Times New Roman"/>
              </a:rPr>
              <a:t> </a:t>
            </a:r>
            <a:r>
              <a:rPr lang="es-ES" sz="2800" b="1">
                <a:latin typeface="Times New Roman"/>
                <a:ea typeface="Times New Roman"/>
                <a:cs typeface="Times New Roman"/>
                <a:sym typeface="Times New Roman"/>
              </a:rPr>
              <a:t>Desde 1982</a:t>
            </a:r>
            <a:r>
              <a:rPr lang="es-ES" sz="2800">
                <a:latin typeface="Times New Roman"/>
                <a:ea typeface="Times New Roman"/>
                <a:cs typeface="Times New Roman"/>
                <a:sym typeface="Times New Roman"/>
              </a:rPr>
              <a:t> por medio de la </a:t>
            </a:r>
            <a:r>
              <a:rPr lang="es-ES" sz="2800" b="1">
                <a:latin typeface="Times New Roman"/>
                <a:ea typeface="Times New Roman"/>
                <a:cs typeface="Times New Roman"/>
                <a:sym typeface="Times New Roman"/>
              </a:rPr>
              <a:t>incautación «previa» </a:t>
            </a:r>
            <a:r>
              <a:rPr lang="es-ES" sz="2800">
                <a:latin typeface="Times New Roman"/>
                <a:ea typeface="Times New Roman"/>
                <a:cs typeface="Times New Roman"/>
                <a:sym typeface="Times New Roman"/>
              </a:rPr>
              <a:t>con</a:t>
            </a:r>
            <a:r>
              <a:rPr lang="es-ES" sz="2800" b="1">
                <a:latin typeface="Times New Roman"/>
                <a:ea typeface="Times New Roman"/>
                <a:cs typeface="Times New Roman"/>
                <a:sym typeface="Times New Roman"/>
              </a:rPr>
              <a:t> </a:t>
            </a:r>
            <a:r>
              <a:rPr lang="es-ES" sz="2800">
                <a:latin typeface="Times New Roman"/>
                <a:ea typeface="Times New Roman"/>
                <a:cs typeface="Times New Roman"/>
                <a:sym typeface="Times New Roman"/>
              </a:rPr>
              <a:t>un procedimiento simplificado que es independiente de la  condena (incautación sin condena, non conviction based – NCB) -;</a:t>
            </a:r>
            <a:endParaRPr/>
          </a:p>
          <a:p>
            <a:pPr marL="91440" lvl="0" indent="-177800" algn="just" rtl="0">
              <a:lnSpc>
                <a:spcPct val="90000"/>
              </a:lnSpc>
              <a:spcBef>
                <a:spcPts val="1400"/>
              </a:spcBef>
              <a:spcAft>
                <a:spcPts val="0"/>
              </a:spcAft>
              <a:buSzPts val="2800"/>
              <a:buFont typeface="Noto Sans Symbols"/>
              <a:buChar char="❖"/>
            </a:pPr>
            <a:r>
              <a:rPr lang="es-ES" sz="2800" b="1">
                <a:latin typeface="Times New Roman"/>
                <a:ea typeface="Times New Roman"/>
                <a:cs typeface="Times New Roman"/>
                <a:sym typeface="Times New Roman"/>
              </a:rPr>
              <a:t>Desde</a:t>
            </a:r>
            <a:r>
              <a:rPr lang="es-ES" sz="2800">
                <a:latin typeface="Times New Roman"/>
                <a:ea typeface="Times New Roman"/>
                <a:cs typeface="Times New Roman"/>
                <a:sym typeface="Times New Roman"/>
              </a:rPr>
              <a:t> </a:t>
            </a:r>
            <a:r>
              <a:rPr lang="es-ES" sz="2800" b="1">
                <a:latin typeface="Times New Roman"/>
                <a:ea typeface="Times New Roman"/>
                <a:cs typeface="Times New Roman"/>
                <a:sym typeface="Times New Roman"/>
              </a:rPr>
              <a:t>1993</a:t>
            </a:r>
            <a:r>
              <a:rPr lang="es-ES" sz="2800">
                <a:latin typeface="Times New Roman"/>
                <a:ea typeface="Times New Roman"/>
                <a:cs typeface="Times New Roman"/>
                <a:sym typeface="Times New Roman"/>
              </a:rPr>
              <a:t> por medio de la </a:t>
            </a:r>
            <a:r>
              <a:rPr lang="es-ES" sz="2800" b="1">
                <a:latin typeface="Times New Roman"/>
                <a:ea typeface="Times New Roman"/>
                <a:cs typeface="Times New Roman"/>
                <a:sym typeface="Times New Roman"/>
              </a:rPr>
              <a:t>incautación «ampliada»</a:t>
            </a:r>
            <a:r>
              <a:rPr lang="es-ES" sz="2800">
                <a:latin typeface="Times New Roman"/>
                <a:ea typeface="Times New Roman"/>
                <a:cs typeface="Times New Roman"/>
                <a:sym typeface="Times New Roman"/>
              </a:rPr>
              <a:t> con</a:t>
            </a:r>
            <a:r>
              <a:rPr lang="es-ES" sz="2800" b="1">
                <a:latin typeface="Times New Roman"/>
                <a:ea typeface="Times New Roman"/>
                <a:cs typeface="Times New Roman"/>
                <a:sym typeface="Times New Roman"/>
              </a:rPr>
              <a:t> </a:t>
            </a:r>
            <a:r>
              <a:rPr lang="es-ES" sz="2800">
                <a:latin typeface="Times New Roman"/>
                <a:ea typeface="Times New Roman"/>
                <a:cs typeface="Times New Roman"/>
                <a:sym typeface="Times New Roman"/>
              </a:rPr>
              <a:t>un procedimiento penal que solicita la condena.</a:t>
            </a:r>
            <a:endParaRPr/>
          </a:p>
          <a:p>
            <a:pPr marL="91440" lvl="0" indent="0" algn="l" rtl="0">
              <a:lnSpc>
                <a:spcPct val="90000"/>
              </a:lnSpc>
              <a:spcBef>
                <a:spcPts val="1400"/>
              </a:spcBef>
              <a:spcAft>
                <a:spcPts val="0"/>
              </a:spcAft>
              <a:buSzPts val="2200"/>
              <a:buNone/>
            </a:pPr>
            <a:endParaRPr sz="2200">
              <a:latin typeface="Times New Roman"/>
              <a:ea typeface="Times New Roman"/>
              <a:cs typeface="Times New Roman"/>
              <a:sym typeface="Times New Roman"/>
            </a:endParaRPr>
          </a:p>
        </p:txBody>
      </p:sp>
      <p:sp>
        <p:nvSpPr>
          <p:cNvPr id="387" name="Google Shape;387;p57"/>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388" name="Google Shape;388;p57"/>
          <p:cNvPicPr preferRelativeResize="0"/>
          <p:nvPr/>
        </p:nvPicPr>
        <p:blipFill rotWithShape="1">
          <a:blip r:embed="rId3">
            <a:alphaModFix/>
          </a:blip>
          <a:srcRect/>
          <a:stretch/>
        </p:blipFill>
        <p:spPr>
          <a:xfrm>
            <a:off x="5434808" y="160020"/>
            <a:ext cx="1243013" cy="9220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8"/>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200"/>
              <a:buFont typeface="Times New Roman"/>
              <a:buNone/>
            </a:pPr>
            <a:r>
              <a:rPr lang="es-ES" sz="3200" b="1">
                <a:solidFill>
                  <a:srgbClr val="365339"/>
                </a:solidFill>
                <a:latin typeface="Times New Roman"/>
                <a:ea typeface="Times New Roman"/>
                <a:cs typeface="Times New Roman"/>
                <a:sym typeface="Times New Roman"/>
              </a:rPr>
              <a:t>Incautación previa (sin condena).  El sistema internacional </a:t>
            </a:r>
            <a:endParaRPr sz="3200" b="1">
              <a:solidFill>
                <a:srgbClr val="365339"/>
              </a:solidFill>
              <a:latin typeface="Times New Roman"/>
              <a:ea typeface="Times New Roman"/>
              <a:cs typeface="Times New Roman"/>
              <a:sym typeface="Times New Roman"/>
            </a:endParaRPr>
          </a:p>
        </p:txBody>
      </p:sp>
      <p:sp>
        <p:nvSpPr>
          <p:cNvPr id="395" name="Google Shape;395;p5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0" lvl="0" indent="0" algn="just" rtl="0">
              <a:lnSpc>
                <a:spcPct val="90000"/>
              </a:lnSpc>
              <a:spcBef>
                <a:spcPts val="0"/>
              </a:spcBef>
              <a:spcAft>
                <a:spcPts val="0"/>
              </a:spcAft>
              <a:buSzPts val="2800"/>
              <a:buNone/>
            </a:pPr>
            <a:r>
              <a:rPr lang="es-ES" sz="2800" b="1">
                <a:latin typeface="Times New Roman"/>
                <a:ea typeface="Times New Roman"/>
                <a:cs typeface="Times New Roman"/>
                <a:sym typeface="Times New Roman"/>
              </a:rPr>
              <a:t>La incautación sin condena:</a:t>
            </a:r>
            <a:endParaRPr/>
          </a:p>
          <a:p>
            <a:pPr marL="357188" lvl="0" indent="-357188" algn="just" rtl="0">
              <a:lnSpc>
                <a:spcPct val="90000"/>
              </a:lnSpc>
              <a:spcBef>
                <a:spcPts val="1400"/>
              </a:spcBef>
              <a:spcAft>
                <a:spcPts val="0"/>
              </a:spcAft>
              <a:buSzPts val="2800"/>
              <a:buFont typeface="Noto Sans Symbols"/>
              <a:buChar char="❖"/>
            </a:pPr>
            <a:r>
              <a:rPr lang="es-ES" sz="2800">
                <a:latin typeface="Times New Roman"/>
                <a:ea typeface="Times New Roman"/>
                <a:cs typeface="Times New Roman"/>
                <a:sym typeface="Times New Roman"/>
              </a:rPr>
              <a:t>Está permitida, por ejemplo, por la Convención de las Naciones  Unidas contra la corrupción (2003), art. 54;</a:t>
            </a:r>
            <a:endParaRPr/>
          </a:p>
          <a:p>
            <a:pPr marL="357188" lvl="0" indent="-357188" algn="just" rtl="0">
              <a:lnSpc>
                <a:spcPct val="90000"/>
              </a:lnSpc>
              <a:spcBef>
                <a:spcPts val="1400"/>
              </a:spcBef>
              <a:spcAft>
                <a:spcPts val="0"/>
              </a:spcAft>
              <a:buSzPts val="2800"/>
              <a:buFont typeface="Noto Sans Symbols"/>
              <a:buChar char="❖"/>
            </a:pPr>
            <a:r>
              <a:rPr lang="es-ES" sz="2800">
                <a:latin typeface="Times New Roman"/>
                <a:ea typeface="Times New Roman"/>
                <a:cs typeface="Times New Roman"/>
                <a:sym typeface="Times New Roman"/>
              </a:rPr>
              <a:t>Está prevista, cómo </a:t>
            </a:r>
            <a:r>
              <a:rPr lang="es-ES" sz="2800" i="1">
                <a:latin typeface="Times New Roman"/>
                <a:ea typeface="Times New Roman"/>
                <a:cs typeface="Times New Roman"/>
                <a:sym typeface="Times New Roman"/>
              </a:rPr>
              <a:t>Actio in rem</a:t>
            </a:r>
            <a:r>
              <a:rPr lang="es-ES" sz="2800">
                <a:latin typeface="Times New Roman"/>
                <a:ea typeface="Times New Roman"/>
                <a:cs typeface="Times New Roman"/>
                <a:sym typeface="Times New Roman"/>
              </a:rPr>
              <a:t>, en el sistema  de «civil law»;</a:t>
            </a:r>
            <a:endParaRPr/>
          </a:p>
          <a:p>
            <a:pPr marL="357188" lvl="0" indent="-357188" algn="just" rtl="0">
              <a:lnSpc>
                <a:spcPct val="90000"/>
              </a:lnSpc>
              <a:spcBef>
                <a:spcPts val="1400"/>
              </a:spcBef>
              <a:spcAft>
                <a:spcPts val="0"/>
              </a:spcAft>
              <a:buSzPts val="2800"/>
              <a:buFont typeface="Noto Sans Symbols"/>
              <a:buChar char="❖"/>
            </a:pPr>
            <a:r>
              <a:rPr lang="es-ES" sz="2800">
                <a:latin typeface="Times New Roman"/>
                <a:ea typeface="Times New Roman"/>
                <a:cs typeface="Times New Roman"/>
                <a:sym typeface="Times New Roman"/>
              </a:rPr>
              <a:t>Está compatible con los principios garantizados por la Convención Europea de los derechos humanos (CEDU);</a:t>
            </a:r>
            <a:endParaRPr/>
          </a:p>
          <a:p>
            <a:pPr marL="357188" lvl="0" indent="-357188" algn="just" rtl="0">
              <a:lnSpc>
                <a:spcPct val="90000"/>
              </a:lnSpc>
              <a:spcBef>
                <a:spcPts val="1400"/>
              </a:spcBef>
              <a:spcAft>
                <a:spcPts val="0"/>
              </a:spcAft>
              <a:buSzPts val="2800"/>
              <a:buFont typeface="Noto Sans Symbols"/>
              <a:buChar char="❖"/>
            </a:pPr>
            <a:r>
              <a:rPr lang="es-ES" sz="2800">
                <a:latin typeface="Times New Roman"/>
                <a:ea typeface="Times New Roman"/>
                <a:cs typeface="Times New Roman"/>
                <a:sym typeface="Times New Roman"/>
              </a:rPr>
              <a:t>Se está estudiando un Reglamento de la Unión Europea que la reconozca expresamente</a:t>
            </a:r>
            <a:endParaRPr/>
          </a:p>
        </p:txBody>
      </p:sp>
      <p:sp>
        <p:nvSpPr>
          <p:cNvPr id="396" name="Google Shape;396;p58"/>
          <p:cNvSpPr txBox="1">
            <a:spLocks noGrp="1"/>
          </p:cNvSpPr>
          <p:nvPr>
            <p:ph type="ftr" idx="11"/>
          </p:nvPr>
        </p:nvSpPr>
        <p:spPr>
          <a:xfrm>
            <a:off x="3962404" y="6305550"/>
            <a:ext cx="4822825" cy="5524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397" name="Google Shape;397;p58"/>
          <p:cNvPicPr preferRelativeResize="0"/>
          <p:nvPr/>
        </p:nvPicPr>
        <p:blipFill rotWithShape="1">
          <a:blip r:embed="rId3">
            <a:alphaModFix/>
          </a:blip>
          <a:srcRect/>
          <a:stretch/>
        </p:blipFill>
        <p:spPr>
          <a:xfrm>
            <a:off x="5306060" y="373380"/>
            <a:ext cx="1243013" cy="7931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9"/>
          <p:cNvSpPr txBox="1">
            <a:spLocks noGrp="1"/>
          </p:cNvSpPr>
          <p:nvPr>
            <p:ph type="title"/>
          </p:nvPr>
        </p:nvSpPr>
        <p:spPr>
          <a:xfrm>
            <a:off x="1097280" y="0"/>
            <a:ext cx="10058400" cy="16383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200"/>
              <a:buFont typeface="Times New Roman"/>
              <a:buNone/>
            </a:pPr>
            <a:r>
              <a:rPr lang="es-ES" sz="3200" b="1">
                <a:solidFill>
                  <a:srgbClr val="365339"/>
                </a:solidFill>
                <a:latin typeface="Times New Roman"/>
                <a:ea typeface="Times New Roman"/>
                <a:cs typeface="Times New Roman"/>
                <a:sym typeface="Times New Roman"/>
              </a:rPr>
              <a:t>Incautación: las condiciones</a:t>
            </a:r>
            <a:endParaRPr/>
          </a:p>
        </p:txBody>
      </p:sp>
      <p:sp>
        <p:nvSpPr>
          <p:cNvPr id="404" name="Google Shape;404;p59"/>
          <p:cNvSpPr txBox="1">
            <a:spLocks noGrp="1"/>
          </p:cNvSpPr>
          <p:nvPr>
            <p:ph type="body" idx="1"/>
          </p:nvPr>
        </p:nvSpPr>
        <p:spPr>
          <a:xfrm>
            <a:off x="1066800" y="1887450"/>
            <a:ext cx="10058400" cy="4417996"/>
          </a:xfrm>
          <a:prstGeom prst="rect">
            <a:avLst/>
          </a:prstGeom>
          <a:noFill/>
          <a:ln>
            <a:noFill/>
          </a:ln>
        </p:spPr>
        <p:txBody>
          <a:bodyPr spcFirstLastPara="1" wrap="square" lIns="0" tIns="45700" rIns="0" bIns="45700" anchor="t" anchorCtr="0">
            <a:noAutofit/>
          </a:bodyPr>
          <a:lstStyle/>
          <a:p>
            <a:pPr marL="91440" lvl="0" indent="-127000" algn="just" rtl="0">
              <a:lnSpc>
                <a:spcPct val="100000"/>
              </a:lnSpc>
              <a:spcBef>
                <a:spcPts val="0"/>
              </a:spcBef>
              <a:spcAft>
                <a:spcPts val="0"/>
              </a:spcAft>
              <a:buSzPts val="2000"/>
              <a:buFont typeface="Noto Sans Symbols"/>
              <a:buChar char="❖"/>
            </a:pPr>
            <a:r>
              <a:rPr lang="es-ES" b="1">
                <a:latin typeface="Times New Roman"/>
                <a:ea typeface="Times New Roman"/>
                <a:cs typeface="Times New Roman"/>
                <a:sym typeface="Times New Roman"/>
              </a:rPr>
              <a:t> ¿A quién se puede confiscar (medida provisional) e incautar?</a:t>
            </a:r>
            <a:r>
              <a:rPr lang="es-E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just" rtl="0">
              <a:lnSpc>
                <a:spcPct val="100000"/>
              </a:lnSpc>
              <a:spcBef>
                <a:spcPts val="600"/>
              </a:spcBef>
              <a:spcAft>
                <a:spcPts val="0"/>
              </a:spcAft>
              <a:buSzPts val="2000"/>
              <a:buNone/>
            </a:pPr>
            <a:r>
              <a:rPr lang="es-ES">
                <a:latin typeface="Times New Roman"/>
                <a:ea typeface="Times New Roman"/>
                <a:cs typeface="Times New Roman"/>
                <a:sym typeface="Times New Roman"/>
              </a:rPr>
              <a:t>La incautación previa se aplica a las personas altamente sospechosas de pertenecer a organizaciones criminales de tipo mafioso (art. 416-bis) y de haber cometido delitos de criminalidad organizada. La persona no es culpable, pero si es muy probablemente culpable.</a:t>
            </a:r>
            <a:r>
              <a:rPr lang="es-ES" b="1">
                <a:latin typeface="Times New Roman"/>
                <a:ea typeface="Times New Roman"/>
                <a:cs typeface="Times New Roman"/>
                <a:sym typeface="Times New Roman"/>
              </a:rPr>
              <a:t> </a:t>
            </a:r>
            <a:endParaRPr b="1">
              <a:latin typeface="Times New Roman"/>
              <a:ea typeface="Times New Roman"/>
              <a:cs typeface="Times New Roman"/>
              <a:sym typeface="Times New Roman"/>
            </a:endParaRPr>
          </a:p>
          <a:p>
            <a:pPr marL="91440" lvl="0" indent="-127000" algn="just" rtl="0">
              <a:lnSpc>
                <a:spcPct val="100000"/>
              </a:lnSpc>
              <a:spcBef>
                <a:spcPts val="600"/>
              </a:spcBef>
              <a:spcAft>
                <a:spcPts val="0"/>
              </a:spcAft>
              <a:buSzPts val="2000"/>
              <a:buFont typeface="Noto Sans Symbols"/>
              <a:buChar char="❖"/>
            </a:pPr>
            <a:r>
              <a:rPr lang="es-ES" b="1">
                <a:latin typeface="Times New Roman"/>
                <a:ea typeface="Times New Roman"/>
                <a:cs typeface="Times New Roman"/>
                <a:sym typeface="Times New Roman"/>
              </a:rPr>
              <a:t>¿Qué es lo que se puede confiscar e incautar? </a:t>
            </a:r>
            <a:r>
              <a:rPr lang="es-ES">
                <a:latin typeface="Times New Roman"/>
                <a:ea typeface="Times New Roman"/>
                <a:cs typeface="Times New Roman"/>
                <a:sym typeface="Times New Roman"/>
              </a:rPr>
              <a:t>Los bienes:</a:t>
            </a:r>
            <a:endParaRPr/>
          </a:p>
          <a:p>
            <a:pPr marL="361950" lvl="0" indent="-276225" algn="just" rtl="0">
              <a:lnSpc>
                <a:spcPct val="100000"/>
              </a:lnSpc>
              <a:spcBef>
                <a:spcPts val="600"/>
              </a:spcBef>
              <a:spcAft>
                <a:spcPts val="0"/>
              </a:spcAft>
              <a:buSzPts val="2000"/>
              <a:buFont typeface="Noto Sans Symbols"/>
              <a:buChar char="▪"/>
            </a:pPr>
            <a:r>
              <a:rPr lang="es-ES">
                <a:latin typeface="Times New Roman"/>
                <a:ea typeface="Times New Roman"/>
                <a:cs typeface="Times New Roman"/>
                <a:sym typeface="Times New Roman"/>
              </a:rPr>
              <a:t>en la disponibilidad, formal o mediante titulares falsos (cabeza se madera) de la persona sospechada de pertenecer a la asociación de carácter mafioso;</a:t>
            </a:r>
            <a:endParaRPr/>
          </a:p>
          <a:p>
            <a:pPr marL="361950" lvl="0" indent="-276225" algn="just" rtl="0">
              <a:lnSpc>
                <a:spcPct val="100000"/>
              </a:lnSpc>
              <a:spcBef>
                <a:spcPts val="600"/>
              </a:spcBef>
              <a:spcAft>
                <a:spcPts val="0"/>
              </a:spcAft>
              <a:buSzPts val="2000"/>
              <a:buFont typeface="Noto Sans Symbols"/>
              <a:buChar char="▪"/>
            </a:pPr>
            <a:r>
              <a:rPr lang="es-ES">
                <a:latin typeface="Times New Roman"/>
                <a:ea typeface="Times New Roman"/>
                <a:cs typeface="Times New Roman"/>
                <a:sym typeface="Times New Roman"/>
              </a:rPr>
              <a:t>siempre que haya bastante pista para considerar estos bienes adquiridos a través de actividad criminal. Una pista es suficiente, obtenida por la evidente desproporción entre el valor de los bienes y los ingresos declarados a la Hacienda.</a:t>
            </a:r>
            <a:endParaRPr/>
          </a:p>
          <a:p>
            <a:pPr marL="361950" lvl="0" indent="-276225" algn="just" rtl="0">
              <a:lnSpc>
                <a:spcPct val="100000"/>
              </a:lnSpc>
              <a:spcBef>
                <a:spcPts val="1200"/>
              </a:spcBef>
              <a:spcAft>
                <a:spcPts val="0"/>
              </a:spcAft>
              <a:buSzPts val="2000"/>
              <a:buFont typeface="Noto Sans Symbols"/>
              <a:buChar char="▪"/>
            </a:pPr>
            <a:r>
              <a:rPr lang="es-ES">
                <a:latin typeface="Times New Roman"/>
                <a:ea typeface="Times New Roman"/>
                <a:cs typeface="Times New Roman"/>
                <a:sym typeface="Times New Roman"/>
              </a:rPr>
              <a:t>la parte acosada se puede defender demostrando de haber adquirido el bien con dinero de proveniencia legal</a:t>
            </a:r>
            <a:endParaRPr sz="1800">
              <a:latin typeface="Times New Roman"/>
              <a:ea typeface="Times New Roman"/>
              <a:cs typeface="Times New Roman"/>
              <a:sym typeface="Times New Roman"/>
            </a:endParaRPr>
          </a:p>
        </p:txBody>
      </p:sp>
      <p:sp>
        <p:nvSpPr>
          <p:cNvPr id="405" name="Google Shape;405;p59"/>
          <p:cNvSpPr txBox="1">
            <a:spLocks noGrp="1"/>
          </p:cNvSpPr>
          <p:nvPr>
            <p:ph type="ftr" idx="11"/>
          </p:nvPr>
        </p:nvSpPr>
        <p:spPr>
          <a:xfrm>
            <a:off x="3963123" y="6305452"/>
            <a:ext cx="48228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100" b="1">
              <a:latin typeface="Times New Roman"/>
              <a:ea typeface="Times New Roman"/>
              <a:cs typeface="Times New Roman"/>
              <a:sym typeface="Times New Roman"/>
            </a:endParaRPr>
          </a:p>
          <a:p>
            <a:pPr marL="0" lvl="0" indent="0" algn="ctr" rtl="0">
              <a:spcBef>
                <a:spcPts val="0"/>
              </a:spcBef>
              <a:spcAft>
                <a:spcPts val="0"/>
              </a:spcAft>
              <a:buNone/>
            </a:pPr>
            <a:endParaRPr sz="1100" b="1">
              <a:latin typeface="Times New Roman"/>
              <a:ea typeface="Times New Roman"/>
              <a:cs typeface="Times New Roman"/>
              <a:sym typeface="Times New Roman"/>
            </a:endParaRPr>
          </a:p>
        </p:txBody>
      </p:sp>
      <p:sp>
        <p:nvSpPr>
          <p:cNvPr id="406" name="Google Shape;406;p59"/>
          <p:cNvSpPr txBox="1"/>
          <p:nvPr/>
        </p:nvSpPr>
        <p:spPr>
          <a:xfrm>
            <a:off x="3715078" y="6459791"/>
            <a:ext cx="4822804"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b="1" cap="none">
                <a:solidFill>
                  <a:srgbClr val="365339"/>
                </a:solidFill>
                <a:latin typeface="Times New Roman"/>
                <a:ea typeface="Times New Roman"/>
                <a:cs typeface="Times New Roman"/>
                <a:sym typeface="Times New Roman"/>
              </a:rPr>
              <a:t>DIRECCIÓN NACIONAL ANTIMAFIA Y ANTITERRORISMO</a:t>
            </a:r>
            <a:endParaRPr/>
          </a:p>
        </p:txBody>
      </p:sp>
      <p:pic>
        <p:nvPicPr>
          <p:cNvPr id="407" name="Google Shape;407;p59"/>
          <p:cNvPicPr preferRelativeResize="0"/>
          <p:nvPr/>
        </p:nvPicPr>
        <p:blipFill rotWithShape="1">
          <a:blip r:embed="rId3">
            <a:alphaModFix/>
          </a:blip>
          <a:srcRect/>
          <a:stretch/>
        </p:blipFill>
        <p:spPr>
          <a:xfrm>
            <a:off x="5313680" y="76202"/>
            <a:ext cx="1243013" cy="7924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0"/>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65339"/>
              </a:buClr>
              <a:buSzPts val="3200"/>
              <a:buFont typeface="Times New Roman"/>
              <a:buNone/>
            </a:pPr>
            <a:r>
              <a:rPr lang="es-ES" sz="3200" b="1">
                <a:solidFill>
                  <a:srgbClr val="365339"/>
                </a:solidFill>
                <a:latin typeface="Times New Roman"/>
                <a:ea typeface="Times New Roman"/>
                <a:cs typeface="Times New Roman"/>
                <a:sym typeface="Times New Roman"/>
              </a:rPr>
              <a:t>Incautación </a:t>
            </a:r>
            <a:r>
              <a:rPr lang="es-ES" sz="3200" b="1" i="1">
                <a:solidFill>
                  <a:srgbClr val="365339"/>
                </a:solidFill>
                <a:latin typeface="Times New Roman"/>
                <a:ea typeface="Times New Roman"/>
                <a:cs typeface="Times New Roman"/>
                <a:sym typeface="Times New Roman"/>
              </a:rPr>
              <a:t>previa</a:t>
            </a:r>
            <a:r>
              <a:rPr lang="es-ES" sz="3200" b="1">
                <a:solidFill>
                  <a:srgbClr val="365339"/>
                </a:solidFill>
                <a:latin typeface="Times New Roman"/>
                <a:ea typeface="Times New Roman"/>
                <a:cs typeface="Times New Roman"/>
                <a:sym typeface="Times New Roman"/>
              </a:rPr>
              <a:t>: el procedimiento </a:t>
            </a:r>
            <a:endParaRPr/>
          </a:p>
        </p:txBody>
      </p:sp>
      <p:sp>
        <p:nvSpPr>
          <p:cNvPr id="413" name="Google Shape;413;p6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361950" lvl="0" indent="-361950" algn="just" rtl="0">
              <a:lnSpc>
                <a:spcPct val="90000"/>
              </a:lnSpc>
              <a:spcBef>
                <a:spcPts val="0"/>
              </a:spcBef>
              <a:spcAft>
                <a:spcPts val="0"/>
              </a:spcAft>
              <a:buSzPts val="2800"/>
              <a:buFont typeface="Noto Sans Symbols"/>
              <a:buChar char="❖"/>
            </a:pPr>
            <a:r>
              <a:rPr lang="es-ES" sz="2800">
                <a:latin typeface="Times New Roman"/>
                <a:ea typeface="Times New Roman"/>
                <a:cs typeface="Times New Roman"/>
                <a:sym typeface="Times New Roman"/>
              </a:rPr>
              <a:t> La propuesta de secuestro e incautación es avanzada por el PM que utiliza los actos del proceso penal (aunque si no fueron suficientes por la condena); </a:t>
            </a:r>
            <a:endParaRPr/>
          </a:p>
          <a:p>
            <a:pPr marL="361950" lvl="0" indent="-361950" algn="just" rtl="0">
              <a:lnSpc>
                <a:spcPct val="90000"/>
              </a:lnSpc>
              <a:spcBef>
                <a:spcPts val="1400"/>
              </a:spcBef>
              <a:spcAft>
                <a:spcPts val="0"/>
              </a:spcAft>
              <a:buSzPts val="2800"/>
              <a:buFont typeface="Noto Sans Symbols"/>
              <a:buChar char="❖"/>
            </a:pPr>
            <a:r>
              <a:rPr lang="es-ES" sz="2800">
                <a:latin typeface="Times New Roman"/>
                <a:ea typeface="Times New Roman"/>
                <a:cs typeface="Times New Roman"/>
                <a:sym typeface="Times New Roman"/>
              </a:rPr>
              <a:t>La </a:t>
            </a:r>
            <a:r>
              <a:rPr lang="es-ES" sz="2800" b="1">
                <a:latin typeface="Times New Roman"/>
                <a:ea typeface="Times New Roman"/>
                <a:cs typeface="Times New Roman"/>
                <a:sym typeface="Times New Roman"/>
              </a:rPr>
              <a:t>competencia</a:t>
            </a:r>
            <a:r>
              <a:rPr lang="es-ES" sz="2800">
                <a:latin typeface="Times New Roman"/>
                <a:ea typeface="Times New Roman"/>
                <a:cs typeface="Times New Roman"/>
                <a:sym typeface="Times New Roman"/>
              </a:rPr>
              <a:t> es atribuida a un Tribunal especializado en el tratamiento de esta materia; </a:t>
            </a:r>
            <a:endParaRPr/>
          </a:p>
          <a:p>
            <a:pPr marL="361950" lvl="0" indent="-361950" algn="just" rtl="0">
              <a:lnSpc>
                <a:spcPct val="90000"/>
              </a:lnSpc>
              <a:spcBef>
                <a:spcPts val="1400"/>
              </a:spcBef>
              <a:spcAft>
                <a:spcPts val="0"/>
              </a:spcAft>
              <a:buSzPts val="2800"/>
              <a:buFont typeface="Noto Sans Symbols"/>
              <a:buChar char="❖"/>
            </a:pPr>
            <a:r>
              <a:rPr lang="es-ES" sz="2800" b="1">
                <a:latin typeface="Times New Roman"/>
                <a:ea typeface="Times New Roman"/>
                <a:cs typeface="Times New Roman"/>
                <a:sym typeface="Times New Roman"/>
              </a:rPr>
              <a:t> El procedimiento es similar al proceso penal, </a:t>
            </a:r>
            <a:r>
              <a:rPr lang="es-ES" sz="2800">
                <a:latin typeface="Times New Roman"/>
                <a:ea typeface="Times New Roman"/>
                <a:cs typeface="Times New Roman"/>
                <a:sym typeface="Times New Roman"/>
              </a:rPr>
              <a:t>pero simplificado; </a:t>
            </a:r>
            <a:endParaRPr/>
          </a:p>
          <a:p>
            <a:pPr marL="361950" lvl="0" indent="-361950" algn="just" rtl="0">
              <a:lnSpc>
                <a:spcPct val="90000"/>
              </a:lnSpc>
              <a:spcBef>
                <a:spcPts val="1400"/>
              </a:spcBef>
              <a:spcAft>
                <a:spcPts val="0"/>
              </a:spcAft>
              <a:buSzPts val="2800"/>
              <a:buFont typeface="Noto Sans Symbols"/>
              <a:buChar char="❖"/>
            </a:pPr>
            <a:r>
              <a:rPr lang="es-ES" sz="2800">
                <a:latin typeface="Times New Roman"/>
                <a:ea typeface="Times New Roman"/>
                <a:cs typeface="Times New Roman"/>
                <a:sym typeface="Times New Roman"/>
              </a:rPr>
              <a:t> El procedimiento se puede realizar al mismo tiempo del proceso penal.</a:t>
            </a:r>
            <a:endParaRPr/>
          </a:p>
        </p:txBody>
      </p:sp>
      <p:sp>
        <p:nvSpPr>
          <p:cNvPr id="414" name="Google Shape;414;p60"/>
          <p:cNvSpPr txBox="1">
            <a:spLocks noGrp="1"/>
          </p:cNvSpPr>
          <p:nvPr>
            <p:ph type="ftr" idx="11"/>
          </p:nvPr>
        </p:nvSpPr>
        <p:spPr>
          <a:xfrm>
            <a:off x="3962404" y="6305550"/>
            <a:ext cx="4822825" cy="5524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200" b="1">
                <a:solidFill>
                  <a:srgbClr val="365339"/>
                </a:solidFill>
                <a:latin typeface="Times New Roman"/>
                <a:ea typeface="Times New Roman"/>
                <a:cs typeface="Times New Roman"/>
                <a:sym typeface="Times New Roman"/>
              </a:rPr>
              <a:t>DIRECCIÓN NACIONAL ANTIMAFIA Y ANTITERRORISMO</a:t>
            </a:r>
            <a:endParaRPr/>
          </a:p>
        </p:txBody>
      </p:sp>
      <p:pic>
        <p:nvPicPr>
          <p:cNvPr id="415" name="Google Shape;415;p60"/>
          <p:cNvPicPr preferRelativeResize="0"/>
          <p:nvPr/>
        </p:nvPicPr>
        <p:blipFill rotWithShape="1">
          <a:blip r:embed="rId3">
            <a:alphaModFix/>
          </a:blip>
          <a:srcRect/>
          <a:stretch/>
        </p:blipFill>
        <p:spPr>
          <a:xfrm>
            <a:off x="5313680" y="167640"/>
            <a:ext cx="1243013" cy="1070610"/>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filo">
  <a:themeElements>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ttivo">
  <a:themeElements>
    <a:clrScheme name="Galassia">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1477</Words>
  <Application>Microsoft Office PowerPoint</Application>
  <PresentationFormat>Panorámica</PresentationFormat>
  <Paragraphs>136</Paragraphs>
  <Slides>21</Slides>
  <Notes>21</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21</vt:i4>
      </vt:variant>
    </vt:vector>
  </HeadingPairs>
  <TitlesOfParts>
    <vt:vector size="34" baseType="lpstr">
      <vt:lpstr>Arimo</vt:lpstr>
      <vt:lpstr>Pinyon Script</vt:lpstr>
      <vt:lpstr>Noto Sans Symbols</vt:lpstr>
      <vt:lpstr>Calibri</vt:lpstr>
      <vt:lpstr>arial</vt:lpstr>
      <vt:lpstr>Pacifico</vt:lpstr>
      <vt:lpstr>Overlock</vt:lpstr>
      <vt:lpstr>Verdana</vt:lpstr>
      <vt:lpstr>Times New Roman</vt:lpstr>
      <vt:lpstr>Tema di Office</vt:lpstr>
      <vt:lpstr>1_Tema di Office</vt:lpstr>
      <vt:lpstr>Profilo</vt:lpstr>
      <vt:lpstr>Retrospettivo</vt:lpstr>
      <vt:lpstr>Presentación de PowerPoint</vt:lpstr>
      <vt:lpstr>Presentación de PowerPoint</vt:lpstr>
      <vt:lpstr>Presentación de PowerPoint</vt:lpstr>
      <vt:lpstr>Empeño en la lucha contra la criminalidad organizada</vt:lpstr>
      <vt:lpstr>In ricordo di Giovanni e di Paolo</vt:lpstr>
      <vt:lpstr> Las incautaciones: previa y ampliada</vt:lpstr>
      <vt:lpstr>Incautación previa (sin condena).  El sistema internacional </vt:lpstr>
      <vt:lpstr>Incautación: las condiciones</vt:lpstr>
      <vt:lpstr>Incautación previa: el procedimiento </vt:lpstr>
      <vt:lpstr>Incautación ampliada</vt:lpstr>
      <vt:lpstr>Eficacia: las reacciones de la criminalidad organizada</vt:lpstr>
      <vt:lpstr>La importancia de la reutilización  de los bienes incautados con finalidad social: ley del 1996</vt:lpstr>
      <vt:lpstr>La reutilización de los bienes incautados con finalidad social: primer ejemplo</vt:lpstr>
      <vt:lpstr>La reutilización de los bienes incautados con finalidad social: segundo ejemplo</vt:lpstr>
      <vt:lpstr>La reutilización de los bienes incautados con finalidad social: último ejemplo</vt:lpstr>
      <vt:lpstr>AGENCIA NACIONAL PARA LOS BIENES SECUESTRADOS E INCAUTADOS</vt:lpstr>
      <vt:lpstr>AGENCIA NACIONAL</vt:lpstr>
      <vt:lpstr>La experiencia Italiana con los bienes incautados</vt:lpstr>
      <vt:lpstr>Conclusiones</vt:lpstr>
      <vt:lpstr>Gracias por su atención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Gaia</dc:creator>
  <cp:lastModifiedBy>Gaia Marchiori</cp:lastModifiedBy>
  <cp:revision>1</cp:revision>
  <dcterms:modified xsi:type="dcterms:W3CDTF">2019-05-07T15:09:19Z</dcterms:modified>
</cp:coreProperties>
</file>